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4"/>
  </p:notesMasterIdLst>
  <p:handoutMasterIdLst>
    <p:handoutMasterId r:id="rId45"/>
  </p:handoutMasterIdLst>
  <p:sldIdLst>
    <p:sldId id="503" r:id="rId2"/>
    <p:sldId id="276" r:id="rId3"/>
    <p:sldId id="353" r:id="rId4"/>
    <p:sldId id="497" r:id="rId5"/>
    <p:sldId id="866" r:id="rId6"/>
    <p:sldId id="867" r:id="rId7"/>
    <p:sldId id="876" r:id="rId8"/>
    <p:sldId id="868" r:id="rId9"/>
    <p:sldId id="886" r:id="rId10"/>
    <p:sldId id="610" r:id="rId11"/>
    <p:sldId id="812" r:id="rId12"/>
    <p:sldId id="869" r:id="rId13"/>
    <p:sldId id="871" r:id="rId14"/>
    <p:sldId id="880" r:id="rId15"/>
    <p:sldId id="877" r:id="rId16"/>
    <p:sldId id="616" r:id="rId17"/>
    <p:sldId id="823" r:id="rId18"/>
    <p:sldId id="874" r:id="rId19"/>
    <p:sldId id="838" r:id="rId20"/>
    <p:sldId id="844" r:id="rId21"/>
    <p:sldId id="872" r:id="rId22"/>
    <p:sldId id="873" r:id="rId23"/>
    <p:sldId id="847" r:id="rId24"/>
    <p:sldId id="602" r:id="rId25"/>
    <p:sldId id="603" r:id="rId26"/>
    <p:sldId id="604" r:id="rId27"/>
    <p:sldId id="605" r:id="rId28"/>
    <p:sldId id="609" r:id="rId29"/>
    <p:sldId id="732" r:id="rId30"/>
    <p:sldId id="722" r:id="rId31"/>
    <p:sldId id="612" r:id="rId32"/>
    <p:sldId id="613" r:id="rId33"/>
    <p:sldId id="738" r:id="rId34"/>
    <p:sldId id="654" r:id="rId35"/>
    <p:sldId id="881" r:id="rId36"/>
    <p:sldId id="882" r:id="rId37"/>
    <p:sldId id="883" r:id="rId38"/>
    <p:sldId id="885" r:id="rId39"/>
    <p:sldId id="884" r:id="rId40"/>
    <p:sldId id="633" r:id="rId41"/>
    <p:sldId id="504" r:id="rId42"/>
    <p:sldId id="505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Основни уеб технологии" id="{66DCFE1F-60FD-44F2-BE82-706DDBC14898}">
          <p14:sldIdLst>
            <p14:sldId id="353"/>
            <p14:sldId id="497"/>
            <p14:sldId id="866"/>
            <p14:sldId id="867"/>
            <p14:sldId id="876"/>
            <p14:sldId id="868"/>
            <p14:sldId id="886"/>
          </p14:sldIdLst>
        </p14:section>
        <p14:section name="Организация и достъп до уеб съдържание" id="{EB44CA50-B176-0C4C-B0D0-5459023C7783}">
          <p14:sldIdLst>
            <p14:sldId id="610"/>
            <p14:sldId id="812"/>
            <p14:sldId id="869"/>
            <p14:sldId id="871"/>
            <p14:sldId id="880"/>
            <p14:sldId id="877"/>
          </p14:sldIdLst>
        </p14:section>
        <p14:section name="Уеб стандарти" id="{2B3E1915-4BA2-9447-BC07-AE658EE7EC35}">
          <p14:sldIdLst>
            <p14:sldId id="616"/>
            <p14:sldId id="823"/>
            <p14:sldId id="874"/>
          </p14:sldIdLst>
        </p14:section>
        <p14:section name="Софтуери за създаване на уеб сайтове" id="{23E1C1D3-C190-EF49-BBD0-D54C17EFBBA7}">
          <p14:sldIdLst>
            <p14:sldId id="838"/>
            <p14:sldId id="844"/>
            <p14:sldId id="872"/>
            <p14:sldId id="873"/>
          </p14:sldIdLst>
        </p14:section>
        <p14:section name="Авторски права и лицензи" id="{F8DDCD39-427B-4448-9C94-04E6CF3809F1}">
          <p14:sldIdLst>
            <p14:sldId id="847"/>
            <p14:sldId id="602"/>
            <p14:sldId id="603"/>
            <p14:sldId id="604"/>
            <p14:sldId id="605"/>
            <p14:sldId id="609"/>
            <p14:sldId id="732"/>
            <p14:sldId id="722"/>
            <p14:sldId id="612"/>
            <p14:sldId id="613"/>
            <p14:sldId id="738"/>
          </p14:sldIdLst>
        </p14:section>
        <p14:section name="Демо" id="{276EAB92-AF41-DD42-AFD3-D1ABB239E1A7}">
          <p14:sldIdLst>
            <p14:sldId id="654"/>
            <p14:sldId id="881"/>
            <p14:sldId id="882"/>
            <p14:sldId id="883"/>
            <p14:sldId id="885"/>
            <p14:sldId id="884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B4BF2F8-D32F-9387-A6CE-368ED6EFDCF0}" name="Zaraliev" initials="KZ" userId="S::Zaraliev@students.softuni.bg::e1c6524a-140e-4108-9ad5-21636343196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8" clrIdx="0">
    <p:extLst>
      <p:ext uri="{19B8F6BF-5375-455C-9EA6-DF929625EA0E}">
        <p15:presenceInfo xmlns:p15="http://schemas.microsoft.com/office/powerpoint/2012/main" userId="PC" providerId="None"/>
      </p:ext>
    </p:extLst>
  </p:cmAuthor>
  <p:cmAuthor id="2" name="Mirela Damyanova" initials="MD" lastIdx="6" clrIdx="1">
    <p:extLst>
      <p:ext uri="{19B8F6BF-5375-455C-9EA6-DF929625EA0E}">
        <p15:presenceInfo xmlns:p15="http://schemas.microsoft.com/office/powerpoint/2012/main" userId="Mirela Damyanova" providerId="None"/>
      </p:ext>
    </p:extLst>
  </p:cmAuthor>
  <p:cmAuthor id="3" name="Zaraliev" initials="KZ" lastIdx="1" clrIdx="2">
    <p:extLst>
      <p:ext uri="{19B8F6BF-5375-455C-9EA6-DF929625EA0E}">
        <p15:presenceInfo xmlns:p15="http://schemas.microsoft.com/office/powerpoint/2012/main" userId="S::Zaraliev@students.softuni.bg::e1c6524a-140e-4108-9ad5-21636343196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00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743" autoAdjust="0"/>
    <p:restoredTop sz="95427" autoAdjust="0"/>
  </p:normalViewPr>
  <p:slideViewPr>
    <p:cSldViewPr showGuides="1">
      <p:cViewPr varScale="1">
        <p:scale>
          <a:sx n="83" d="100"/>
          <a:sy n="83" d="100"/>
        </p:scale>
        <p:origin x="101" y="245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8/10/relationships/authors" Target="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6-02-07T16:35:59.323" idx="6">
    <p:pos x="10" y="10"/>
    <p:text>Може да се измисли рисувана схема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6-02-13T10:23:22.301" idx="1">
    <p:pos x="6959" y="774"/>
    <p:text>Да се добави обяснение защо е HTML5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13.2.2026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jpeg>
</file>

<file path=ppt/media/image36.pn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4704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770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9651245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907213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941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947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84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070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ordpress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jpeg"/><Relationship Id="rId5" Type="http://schemas.openxmlformats.org/officeDocument/2006/relationships/image" Target="../media/image27.png"/><Relationship Id="rId4" Type="http://schemas.openxmlformats.org/officeDocument/2006/relationships/hyperlink" Target="https://www.wix.com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://bg.wikipedia.org/wiki/Firefox&amp;psig=AOvVaw2N8GhJ2RBhwSJzCXx1gSBt&amp;ust=1727364906833000&amp;source=images&amp;cd=vfe&amp;opi=89978449&amp;ved=0CBQQjRxqFwoTCJDV7e613ogDFQAAAAAdAAAAABAE" TargetMode="External"/><Relationship Id="rId7" Type="http://schemas.openxmlformats.org/officeDocument/2006/relationships/image" Target="../media/image58.jpe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s://bg.wikipedia.org/" TargetMode="Externa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</a:t>
            </a:r>
            <a:r>
              <a:rPr lang="en-US" dirty="0"/>
              <a:t>"</a:t>
            </a:r>
            <a:r>
              <a:rPr lang="bg-BG" dirty="0"/>
              <a:t>Информационни технологии"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971589"/>
          </a:xfrm>
        </p:spPr>
        <p:txBody>
          <a:bodyPr>
            <a:noAutofit/>
          </a:bodyPr>
          <a:lstStyle/>
          <a:p>
            <a:r>
              <a:rPr lang="bg-BG" sz="4400" dirty="0"/>
              <a:t>Софтуери за създаване на уеб сайтове, авторски права и лицензи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Autofit/>
          </a:bodyPr>
          <a:lstStyle/>
          <a:p>
            <a:r>
              <a:rPr lang="bg-BG" sz="5200" dirty="0"/>
              <a:t>Основни уеб технологии и стандарти</a:t>
            </a:r>
            <a:endParaRPr lang="en-US" sz="5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1007" y="3056137"/>
            <a:ext cx="1819960" cy="849053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E0636FF-9DFF-1E3C-B648-B7D58C2CC7D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90123" y="3400017"/>
            <a:ext cx="5248260" cy="2188983"/>
          </a:xfr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7"/>
    </mc:Choice>
    <mc:Fallback xmlns="">
      <p:transition spd="slow" advTm="259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/>
              <a:t>Основни елементи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Организация и достъп до уеб съдържание</a:t>
            </a:r>
            <a:endParaRPr lang="en-US" sz="4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9AEDB6-E870-F666-2CB9-3FD70115E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8857" y="1607057"/>
            <a:ext cx="2754286" cy="192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39D5D68-5BCF-561E-F256-25F44F6322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91530" y="3625480"/>
            <a:ext cx="5265000" cy="288152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Организация и достъп до уеб съдържание</a:t>
            </a:r>
            <a:endParaRPr lang="en-BG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CA50BB8-C95B-C726-A00E-EFF2B734CC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760598" cy="5528766"/>
          </a:xfrm>
        </p:spPr>
        <p:txBody>
          <a:bodyPr>
            <a:normAutofit/>
          </a:bodyPr>
          <a:lstStyle/>
          <a:p>
            <a:r>
              <a:rPr lang="bg-BG" sz="3400" b="1" dirty="0"/>
              <a:t>Уеб съдържанието </a:t>
            </a:r>
            <a:r>
              <a:rPr lang="bg-BG" sz="3400" dirty="0"/>
              <a:t>е </a:t>
            </a:r>
            <a:r>
              <a:rPr lang="bg-BG" sz="3400" b="1" dirty="0"/>
              <a:t>свързано</a:t>
            </a:r>
            <a:r>
              <a:rPr lang="bg-BG" sz="3400" dirty="0"/>
              <a:t> чрез </a:t>
            </a:r>
            <a:r>
              <a:rPr lang="bg-BG" sz="3400" b="1" dirty="0">
                <a:solidFill>
                  <a:schemeClr val="bg1"/>
                </a:solidFill>
              </a:rPr>
              <a:t>хипертекст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хипервръзки</a:t>
            </a:r>
          </a:p>
          <a:p>
            <a:r>
              <a:rPr lang="bg-BG" sz="3400" b="1" dirty="0"/>
              <a:t>Достъпът</a:t>
            </a:r>
            <a:r>
              <a:rPr lang="bg-BG" sz="3400" dirty="0"/>
              <a:t> до </a:t>
            </a:r>
            <a:r>
              <a:rPr lang="bg-BG" sz="3400" b="1" dirty="0"/>
              <a:t>страниците</a:t>
            </a:r>
            <a:r>
              <a:rPr lang="bg-BG" sz="3400" dirty="0"/>
              <a:t> се осъществява чрез </a:t>
            </a:r>
            <a:r>
              <a:rPr lang="bg-BG" sz="3400" b="1" dirty="0">
                <a:solidFill>
                  <a:schemeClr val="bg1"/>
                </a:solidFill>
              </a:rPr>
              <a:t>уеб сървъри</a:t>
            </a:r>
          </a:p>
          <a:p>
            <a:r>
              <a:rPr lang="bg-BG" sz="3400" b="1" dirty="0"/>
              <a:t>Обменът</a:t>
            </a:r>
            <a:r>
              <a:rPr lang="bg-BG" sz="3400" dirty="0"/>
              <a:t> на </a:t>
            </a:r>
            <a:r>
              <a:rPr lang="bg-BG" sz="3400" b="1" dirty="0"/>
              <a:t>данни</a:t>
            </a:r>
            <a:r>
              <a:rPr lang="bg-BG" sz="3400" dirty="0"/>
              <a:t> се извършва чрез </a:t>
            </a:r>
            <a:r>
              <a:rPr lang="en-US" sz="3400" b="1" dirty="0">
                <a:solidFill>
                  <a:schemeClr val="bg1"/>
                </a:solidFill>
              </a:rPr>
              <a:t>HTTP</a:t>
            </a:r>
            <a:r>
              <a:rPr lang="bg-BG" sz="3400" b="1" dirty="0">
                <a:solidFill>
                  <a:schemeClr val="bg1"/>
                </a:solidFill>
              </a:rPr>
              <a:t>/</a:t>
            </a:r>
            <a:r>
              <a:rPr lang="en-GB" sz="3400" b="1" dirty="0">
                <a:solidFill>
                  <a:schemeClr val="bg1"/>
                </a:solidFill>
              </a:rPr>
              <a:t>HTTPS</a:t>
            </a:r>
            <a:r>
              <a:rPr lang="bg-BG" sz="3400" b="1" dirty="0">
                <a:solidFill>
                  <a:schemeClr val="bg1"/>
                </a:solidFill>
              </a:rPr>
              <a:t> протокол</a:t>
            </a:r>
          </a:p>
        </p:txBody>
      </p:sp>
    </p:spTree>
    <p:extLst>
      <p:ext uri="{BB962C8B-B14F-4D97-AF65-F5344CB8AC3E}">
        <p14:creationId xmlns:p14="http://schemas.microsoft.com/office/powerpoint/2010/main" val="254565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Хипертекст и хипервръзка</a:t>
            </a:r>
            <a:endParaRPr lang="en-BG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CA50BB8-C95B-C726-A00E-EFF2B734CC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200" b="1" dirty="0">
                <a:solidFill>
                  <a:schemeClr val="bg1"/>
                </a:solidFill>
              </a:rPr>
              <a:t>Хипертекст</a:t>
            </a:r>
          </a:p>
          <a:p>
            <a:pPr lvl="1"/>
            <a:r>
              <a:rPr lang="bg-BG" sz="3000" b="1" dirty="0"/>
              <a:t>Текст</a:t>
            </a:r>
            <a:r>
              <a:rPr lang="bg-BG" sz="3000" dirty="0"/>
              <a:t> съдържащ </a:t>
            </a:r>
            <a:r>
              <a:rPr lang="bg-BG" sz="3000" b="1" dirty="0">
                <a:solidFill>
                  <a:schemeClr val="bg1"/>
                </a:solidFill>
              </a:rPr>
              <a:t>връзки</a:t>
            </a:r>
            <a:r>
              <a:rPr lang="bg-BG" sz="3000" dirty="0"/>
              <a:t> към </a:t>
            </a:r>
            <a:r>
              <a:rPr lang="bg-BG" sz="3000" b="1" dirty="0"/>
              <a:t>други ресурси</a:t>
            </a:r>
          </a:p>
          <a:p>
            <a:pPr lvl="1"/>
            <a:r>
              <a:rPr lang="bg-BG" sz="3000" b="1" dirty="0">
                <a:solidFill>
                  <a:schemeClr val="bg1"/>
                </a:solidFill>
              </a:rPr>
              <a:t>Свързва</a:t>
            </a:r>
            <a:r>
              <a:rPr lang="bg-BG" sz="3000" dirty="0"/>
              <a:t> различни </a:t>
            </a:r>
            <a:r>
              <a:rPr lang="bg-BG" sz="3000" b="1" dirty="0"/>
              <a:t>уеб страници </a:t>
            </a:r>
            <a:r>
              <a:rPr lang="bg-BG" sz="3000" dirty="0"/>
              <a:t>и </a:t>
            </a:r>
            <a:r>
              <a:rPr lang="bg-BG" sz="3000" b="1" dirty="0"/>
              <a:t>документи</a:t>
            </a:r>
          </a:p>
          <a:p>
            <a:r>
              <a:rPr lang="bg-BG" sz="3200" b="1" dirty="0">
                <a:solidFill>
                  <a:schemeClr val="bg1"/>
                </a:solidFill>
              </a:rPr>
              <a:t>Хипервръзка</a:t>
            </a:r>
          </a:p>
          <a:p>
            <a:pPr lvl="1"/>
            <a:r>
              <a:rPr lang="bg-BG" sz="3000" b="1" dirty="0"/>
              <a:t>Елемент</a:t>
            </a:r>
            <a:r>
              <a:rPr lang="bg-BG" sz="3000" dirty="0"/>
              <a:t> от </a:t>
            </a:r>
            <a:r>
              <a:rPr lang="bg-BG" sz="3000" b="1" dirty="0"/>
              <a:t>хипертекста</a:t>
            </a:r>
            <a:r>
              <a:rPr lang="bg-BG" sz="3000" dirty="0"/>
              <a:t>, върху който </a:t>
            </a:r>
            <a:r>
              <a:rPr lang="bg-BG" sz="3000" b="1" dirty="0">
                <a:solidFill>
                  <a:schemeClr val="bg1"/>
                </a:solidFill>
              </a:rPr>
              <a:t>може да се кликне</a:t>
            </a:r>
            <a:endParaRPr lang="bg-BG" sz="3000" b="1" dirty="0"/>
          </a:p>
          <a:p>
            <a:pPr lvl="1"/>
            <a:endParaRPr lang="bg-BG" sz="3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AB322C-F4DD-CABA-FFE2-F040519A1B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41000" y="4371140"/>
            <a:ext cx="3264596" cy="248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33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Уеб сървър</a:t>
            </a:r>
            <a:endParaRPr lang="en-BG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CA50BB8-C95B-C726-A00E-EFF2B734CC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600" b="1" dirty="0">
                <a:solidFill>
                  <a:schemeClr val="bg1"/>
                </a:solidFill>
              </a:rPr>
              <a:t>Компютър</a:t>
            </a:r>
            <a:r>
              <a:rPr lang="bg-BG" sz="3600" dirty="0"/>
              <a:t> или </a:t>
            </a:r>
            <a:r>
              <a:rPr lang="bg-BG" sz="3600" b="1" dirty="0">
                <a:solidFill>
                  <a:schemeClr val="bg1"/>
                </a:solidFill>
              </a:rPr>
              <a:t>софтуер</a:t>
            </a:r>
            <a:r>
              <a:rPr lang="bg-BG" sz="3600" dirty="0"/>
              <a:t>, който </a:t>
            </a:r>
            <a:r>
              <a:rPr lang="bg-BG" sz="3600" b="1" dirty="0"/>
              <a:t>съхранява</a:t>
            </a:r>
            <a:r>
              <a:rPr lang="bg-BG" sz="3600" dirty="0"/>
              <a:t> </a:t>
            </a:r>
            <a:r>
              <a:rPr lang="bg-BG" sz="3600" b="1" dirty="0"/>
              <a:t>уеб сайтове</a:t>
            </a:r>
          </a:p>
          <a:p>
            <a:r>
              <a:rPr lang="bg-BG" sz="3600" b="1" dirty="0"/>
              <a:t>Приема </a:t>
            </a:r>
            <a:r>
              <a:rPr lang="bg-BG" sz="3600" dirty="0"/>
              <a:t>и </a:t>
            </a:r>
            <a:r>
              <a:rPr lang="bg-BG" sz="3600" b="1" dirty="0"/>
              <a:t>отговаря</a:t>
            </a:r>
            <a:r>
              <a:rPr lang="bg-BG" sz="3600" dirty="0"/>
              <a:t> на </a:t>
            </a:r>
            <a:r>
              <a:rPr lang="bg-BG" sz="3600" b="1" dirty="0">
                <a:solidFill>
                  <a:schemeClr val="bg1"/>
                </a:solidFill>
              </a:rPr>
              <a:t>заявки</a:t>
            </a:r>
            <a:r>
              <a:rPr lang="bg-BG" sz="3600" dirty="0"/>
              <a:t> от </a:t>
            </a:r>
            <a:r>
              <a:rPr lang="bg-BG" sz="3600" b="1" dirty="0"/>
              <a:t>браузъра</a:t>
            </a:r>
          </a:p>
          <a:p>
            <a:r>
              <a:rPr lang="bg-BG" sz="3600" b="1" dirty="0"/>
              <a:t>Изпраща</a:t>
            </a:r>
            <a:r>
              <a:rPr lang="bg-BG" sz="3600" dirty="0"/>
              <a:t> </a:t>
            </a:r>
            <a:r>
              <a:rPr lang="bg-BG" sz="3600" b="1" dirty="0">
                <a:solidFill>
                  <a:schemeClr val="bg1"/>
                </a:solidFill>
              </a:rPr>
              <a:t>уеб страниците </a:t>
            </a:r>
            <a:r>
              <a:rPr lang="bg-BG" sz="3600" dirty="0"/>
              <a:t>към </a:t>
            </a:r>
            <a:r>
              <a:rPr lang="bg-BG" sz="3600" b="1" dirty="0"/>
              <a:t>потребителя</a:t>
            </a:r>
          </a:p>
          <a:p>
            <a:r>
              <a:rPr lang="bg-BG" sz="3600" b="1" dirty="0"/>
              <a:t>Пример:</a:t>
            </a:r>
          </a:p>
          <a:p>
            <a:pPr lvl="1"/>
            <a:r>
              <a:rPr lang="en-US" sz="3400" b="1" dirty="0">
                <a:solidFill>
                  <a:schemeClr val="bg1"/>
                </a:solidFill>
              </a:rPr>
              <a:t>Apache</a:t>
            </a:r>
          </a:p>
          <a:p>
            <a:pPr lvl="1"/>
            <a:r>
              <a:rPr lang="en-US" sz="3400" b="1" dirty="0">
                <a:solidFill>
                  <a:schemeClr val="bg1"/>
                </a:solidFill>
              </a:rPr>
              <a:t>Nginx</a:t>
            </a:r>
            <a:endParaRPr lang="bg-BG" sz="3400" b="1" dirty="0">
              <a:solidFill>
                <a:schemeClr val="bg1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1198451-F291-D497-B2F4-749BF8334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36000" y="3834000"/>
            <a:ext cx="4050000" cy="15398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D29C54-3BF4-89E3-7B7B-CEDFA47EF5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70930" y="4165805"/>
            <a:ext cx="4185000" cy="87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C6541C-C164-D522-F52C-5C4A11B6A6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85967-D564-E330-0D78-4E92B44F9A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Протокол</a:t>
            </a:r>
            <a:r>
              <a:rPr lang="bg-BG" dirty="0"/>
              <a:t> за </a:t>
            </a:r>
            <a:r>
              <a:rPr lang="bg-BG" b="1" dirty="0"/>
              <a:t>обмен</a:t>
            </a:r>
            <a:r>
              <a:rPr lang="bg-BG" dirty="0"/>
              <a:t> на </a:t>
            </a:r>
            <a:r>
              <a:rPr lang="bg-BG" b="1" dirty="0"/>
              <a:t>данни</a:t>
            </a:r>
            <a:r>
              <a:rPr lang="bg-BG" dirty="0"/>
              <a:t> в </a:t>
            </a:r>
            <a:r>
              <a:rPr lang="bg-BG" b="1" dirty="0"/>
              <a:t>интернет</a:t>
            </a:r>
          </a:p>
          <a:p>
            <a:r>
              <a:rPr lang="bg-BG" sz="3400" dirty="0"/>
              <a:t>Определя </a:t>
            </a:r>
            <a:r>
              <a:rPr lang="bg-BG" sz="3400" b="1" dirty="0">
                <a:solidFill>
                  <a:schemeClr val="bg1"/>
                </a:solidFill>
              </a:rPr>
              <a:t>правилата</a:t>
            </a:r>
            <a:r>
              <a:rPr lang="bg-BG" sz="3400" dirty="0"/>
              <a:t> за </a:t>
            </a:r>
            <a:r>
              <a:rPr lang="bg-BG" sz="3400" b="1" dirty="0"/>
              <a:t>комуникация</a:t>
            </a:r>
            <a:r>
              <a:rPr lang="bg-BG" sz="3400" dirty="0"/>
              <a:t> между </a:t>
            </a:r>
            <a:r>
              <a:rPr lang="bg-BG" sz="3400" b="1" dirty="0"/>
              <a:t>браузър</a:t>
            </a:r>
            <a:r>
              <a:rPr lang="bg-BG" sz="3400" dirty="0"/>
              <a:t> и </a:t>
            </a:r>
            <a:r>
              <a:rPr lang="bg-BG" sz="3400" b="1" dirty="0"/>
              <a:t>уеб сървър</a:t>
            </a:r>
            <a:endParaRPr lang="en-BG" sz="34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418675A-C43B-6E97-B383-B3D1FA023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(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H</a:t>
            </a:r>
            <a:r>
              <a:rPr lang="en-GB" dirty="0"/>
              <a:t>yper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</a:t>
            </a:r>
            <a:r>
              <a:rPr lang="en-GB" dirty="0"/>
              <a:t>ext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</a:t>
            </a:r>
            <a:r>
              <a:rPr lang="en-GB" dirty="0"/>
              <a:t>ransfer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</a:t>
            </a:r>
            <a:r>
              <a:rPr lang="en-GB" dirty="0"/>
              <a:t>rotocol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F848-3FB2-BA9A-03EA-6322D55231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53000" y="3640500"/>
            <a:ext cx="3886000" cy="30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434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A52473-F265-60E6-D583-48CE01DE29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B519B2-51A3-A51F-6350-B876919E02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Потребителят</a:t>
            </a:r>
            <a:r>
              <a:rPr lang="bg-BG" dirty="0"/>
              <a:t> </a:t>
            </a:r>
            <a:r>
              <a:rPr lang="bg-BG" b="1" dirty="0"/>
              <a:t>въвежда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адрес</a:t>
            </a:r>
            <a:r>
              <a:rPr lang="bg-BG" dirty="0"/>
              <a:t> (</a:t>
            </a:r>
            <a:r>
              <a:rPr lang="en-US" b="1" dirty="0"/>
              <a:t>URL</a:t>
            </a:r>
            <a:r>
              <a:rPr lang="en-US" dirty="0"/>
              <a:t>)</a:t>
            </a:r>
            <a:r>
              <a:rPr lang="bg-BG" dirty="0"/>
              <a:t> в </a:t>
            </a:r>
            <a:r>
              <a:rPr lang="bg-BG" b="1" dirty="0"/>
              <a:t>интернет браузъра</a:t>
            </a:r>
          </a:p>
          <a:p>
            <a:r>
              <a:rPr lang="bg-BG" b="1" dirty="0">
                <a:solidFill>
                  <a:schemeClr val="bg1"/>
                </a:solidFill>
              </a:rPr>
              <a:t>Браузърът</a:t>
            </a:r>
            <a:r>
              <a:rPr lang="bg-BG" dirty="0"/>
              <a:t> </a:t>
            </a:r>
            <a:r>
              <a:rPr lang="bg-BG" b="1" dirty="0"/>
              <a:t>праща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HTTP </a:t>
            </a:r>
            <a:r>
              <a:rPr lang="bg-BG" b="1" dirty="0">
                <a:solidFill>
                  <a:schemeClr val="bg1"/>
                </a:solidFill>
              </a:rPr>
              <a:t>заявка </a:t>
            </a:r>
            <a:r>
              <a:rPr lang="bg-BG" dirty="0"/>
              <a:t>към </a:t>
            </a:r>
            <a:r>
              <a:rPr lang="bg-BG" b="1" dirty="0"/>
              <a:t>уеб сървъра</a:t>
            </a:r>
          </a:p>
          <a:p>
            <a:r>
              <a:rPr lang="bg-BG" b="1" dirty="0">
                <a:solidFill>
                  <a:schemeClr val="bg1"/>
                </a:solidFill>
              </a:rPr>
              <a:t>Сървърът</a:t>
            </a:r>
            <a:r>
              <a:rPr lang="bg-BG" dirty="0"/>
              <a:t> </a:t>
            </a:r>
            <a:r>
              <a:rPr lang="bg-BG" b="1" dirty="0"/>
              <a:t>връща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HTML</a:t>
            </a:r>
            <a:r>
              <a:rPr lang="bg-BG" dirty="0"/>
              <a:t>, </a:t>
            </a:r>
            <a:r>
              <a:rPr lang="en-US" b="1" dirty="0">
                <a:solidFill>
                  <a:schemeClr val="bg1"/>
                </a:solidFill>
              </a:rPr>
              <a:t>CSS</a:t>
            </a:r>
            <a:r>
              <a:rPr lang="en-US" dirty="0"/>
              <a:t> </a:t>
            </a:r>
            <a:r>
              <a:rPr lang="bg-BG" dirty="0"/>
              <a:t>и други </a:t>
            </a:r>
            <a:r>
              <a:rPr lang="bg-BG" b="1" dirty="0">
                <a:solidFill>
                  <a:schemeClr val="bg1"/>
                </a:solidFill>
              </a:rPr>
              <a:t>файлове</a:t>
            </a:r>
          </a:p>
          <a:p>
            <a:r>
              <a:rPr lang="bg-BG" b="1" dirty="0">
                <a:solidFill>
                  <a:schemeClr val="bg1"/>
                </a:solidFill>
              </a:rPr>
              <a:t>Браузърът</a:t>
            </a:r>
            <a:r>
              <a:rPr lang="bg-BG" dirty="0"/>
              <a:t> </a:t>
            </a:r>
            <a:r>
              <a:rPr lang="bg-BG" b="1" dirty="0"/>
              <a:t>визуализира</a:t>
            </a:r>
            <a:r>
              <a:rPr lang="bg-BG" dirty="0"/>
              <a:t> уеб сайта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62EAE-DAFF-5D16-D9E8-067D3269B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Архитектура клиент - сървър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3AE744-15F4-63AC-4FD8-A39367175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6716" y="3960508"/>
            <a:ext cx="4590000" cy="27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71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sz="4800" dirty="0"/>
              <a:t>W3C </a:t>
            </a:r>
            <a:r>
              <a:rPr lang="en-GB" sz="4800" dirty="0"/>
              <a:t>(World Wide Web Consortium)</a:t>
            </a:r>
            <a:endParaRPr lang="bg-BG" sz="480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Уеб стандарти</a:t>
            </a:r>
            <a:endParaRPr lang="en-GB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F298D4-C85F-118B-C1C7-92D811C02D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629" t="10630" r="9975" b="10630"/>
          <a:stretch/>
        </p:blipFill>
        <p:spPr>
          <a:xfrm>
            <a:off x="4954593" y="1472045"/>
            <a:ext cx="2282813" cy="226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Уеб стандарти</a:t>
            </a:r>
            <a:endParaRPr lang="en-GB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CA50BB8-C95B-C726-A00E-EFF2B734CC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075598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b="1" dirty="0"/>
              <a:t>Набор</a:t>
            </a:r>
            <a:r>
              <a:rPr lang="bg-BG" sz="3200" dirty="0"/>
              <a:t> от </a:t>
            </a:r>
            <a:r>
              <a:rPr lang="bg-BG" sz="3200" b="1" dirty="0">
                <a:solidFill>
                  <a:schemeClr val="bg1"/>
                </a:solidFill>
              </a:rPr>
              <a:t>правила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препоръки</a:t>
            </a:r>
            <a:r>
              <a:rPr lang="bg-BG" sz="3200" dirty="0"/>
              <a:t> за </a:t>
            </a:r>
            <a:r>
              <a:rPr lang="bg-BG" sz="3200" b="1" dirty="0"/>
              <a:t>създаване</a:t>
            </a:r>
            <a:r>
              <a:rPr lang="bg-BG" sz="3200" dirty="0"/>
              <a:t> на </a:t>
            </a:r>
            <a:r>
              <a:rPr lang="bg-BG" sz="3200" b="1" dirty="0"/>
              <a:t>уеб сайтове</a:t>
            </a:r>
          </a:p>
          <a:p>
            <a:pPr>
              <a:buClr>
                <a:schemeClr val="tx2"/>
              </a:buClr>
            </a:pPr>
            <a:r>
              <a:rPr lang="bg-BG" sz="3200" dirty="0"/>
              <a:t>Осигуряват </a:t>
            </a:r>
            <a:r>
              <a:rPr lang="bg-BG" sz="3200" b="1" dirty="0">
                <a:solidFill>
                  <a:schemeClr val="bg1"/>
                </a:solidFill>
              </a:rPr>
              <a:t>еднакво показване </a:t>
            </a:r>
            <a:r>
              <a:rPr lang="bg-BG" sz="3200" dirty="0"/>
              <a:t>на </a:t>
            </a:r>
            <a:r>
              <a:rPr lang="bg-BG" sz="3200" b="1" dirty="0"/>
              <a:t>уеб сайта </a:t>
            </a:r>
            <a:r>
              <a:rPr lang="bg-BG" sz="3200" dirty="0"/>
              <a:t>в </a:t>
            </a:r>
            <a:r>
              <a:rPr lang="bg-BG" sz="3200" b="1" dirty="0"/>
              <a:t>различни браузъри</a:t>
            </a:r>
          </a:p>
          <a:p>
            <a:pPr>
              <a:buClr>
                <a:schemeClr val="tx2"/>
              </a:buClr>
            </a:pPr>
            <a:r>
              <a:rPr lang="bg-BG" sz="3200" dirty="0"/>
              <a:t>Подобряват </a:t>
            </a:r>
            <a:r>
              <a:rPr lang="bg-BG" sz="3200" b="1" dirty="0"/>
              <a:t>достъпността</a:t>
            </a:r>
            <a:r>
              <a:rPr lang="bg-BG" sz="3200" dirty="0"/>
              <a:t> и </a:t>
            </a:r>
            <a:r>
              <a:rPr lang="bg-BG" sz="3200" b="1" dirty="0"/>
              <a:t>сигурността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D3B44D-89C5-C037-251C-EB7D6474A3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62424" y="1325052"/>
            <a:ext cx="3894182" cy="527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8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4000" dirty="0"/>
              <a:t>W3C </a:t>
            </a:r>
            <a:r>
              <a:rPr lang="en-GB" sz="4000" dirty="0"/>
              <a:t>(World Wide Web Consortium)</a:t>
            </a:r>
            <a:endParaRPr lang="en-US" sz="400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CA50BB8-C95B-C726-A00E-EFF2B734CC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562628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b="1" dirty="0">
                <a:solidFill>
                  <a:schemeClr val="bg1"/>
                </a:solidFill>
              </a:rPr>
              <a:t>Основната организация </a:t>
            </a:r>
            <a:r>
              <a:rPr lang="bg-BG" sz="3200" dirty="0"/>
              <a:t>за </a:t>
            </a:r>
            <a:r>
              <a:rPr lang="bg-BG" sz="3200" b="1" dirty="0"/>
              <a:t>разработване</a:t>
            </a:r>
            <a:r>
              <a:rPr lang="bg-BG" sz="3200" dirty="0"/>
              <a:t> на </a:t>
            </a:r>
            <a:r>
              <a:rPr lang="bg-BG" sz="3200" b="1" dirty="0"/>
              <a:t>уеб стандарти</a:t>
            </a:r>
            <a:endParaRPr lang="bg-BG" sz="3400" b="1" dirty="0"/>
          </a:p>
          <a:p>
            <a:pPr>
              <a:buClr>
                <a:schemeClr val="tx2"/>
              </a:buClr>
            </a:pPr>
            <a:r>
              <a:rPr lang="bg-BG" sz="3200" b="1" dirty="0"/>
              <a:t>Пример:</a:t>
            </a:r>
          </a:p>
          <a:p>
            <a:pPr lvl="1">
              <a:buClr>
                <a:schemeClr val="tx2"/>
              </a:buClr>
            </a:pPr>
            <a:r>
              <a:rPr lang="en-US" sz="3000" b="1" dirty="0">
                <a:solidFill>
                  <a:schemeClr val="bg1"/>
                </a:solidFill>
              </a:rPr>
              <a:t>HTML5</a:t>
            </a:r>
          </a:p>
          <a:p>
            <a:pPr lvl="1">
              <a:buClr>
                <a:schemeClr val="tx2"/>
              </a:buClr>
            </a:pPr>
            <a:r>
              <a:rPr lang="en-US" sz="3000" b="1" dirty="0">
                <a:solidFill>
                  <a:schemeClr val="bg1"/>
                </a:solidFill>
              </a:rPr>
              <a:t>CSS3</a:t>
            </a:r>
            <a:endParaRPr lang="bg-BG" sz="3000" b="1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4123A9-1D81-D5D9-CB9A-FE9F380218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59366" y="3635621"/>
            <a:ext cx="1980000" cy="27946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DC2520-BFC2-0116-A1CF-1FF5F661B7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45415" y="3656121"/>
            <a:ext cx="2780288" cy="278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69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Текстови и визуални редактори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000" dirty="0"/>
              <a:t>Софтуери за създаване на уеб сайтове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C15B4D-CCFD-7AB0-CF07-BAF360A2B8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80" t="17191" r="7349" b="15223"/>
          <a:stretch/>
        </p:blipFill>
        <p:spPr>
          <a:xfrm>
            <a:off x="4527116" y="1385091"/>
            <a:ext cx="3137767" cy="24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62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85000" lnSpcReduction="20000"/>
          </a:bodyPr>
          <a:lstStyle/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bg-BG" sz="3800" b="1" dirty="0"/>
              <a:t>Основни уеб технологии</a:t>
            </a:r>
          </a:p>
          <a:p>
            <a:pPr lvl="1">
              <a:buClr>
                <a:schemeClr val="tx1"/>
              </a:buClr>
            </a:pPr>
            <a:r>
              <a:rPr lang="en-US" sz="3600" b="1" dirty="0">
                <a:solidFill>
                  <a:schemeClr val="bg1"/>
                </a:solidFill>
              </a:rPr>
              <a:t>HTML</a:t>
            </a:r>
            <a:r>
              <a:rPr lang="en-US" sz="3600" dirty="0"/>
              <a:t>, </a:t>
            </a:r>
            <a:r>
              <a:rPr lang="en-US" sz="3600" b="1" dirty="0">
                <a:solidFill>
                  <a:schemeClr val="bg1"/>
                </a:solidFill>
              </a:rPr>
              <a:t>CSS</a:t>
            </a:r>
            <a:r>
              <a:rPr lang="en-US" sz="3600" dirty="0"/>
              <a:t>, </a:t>
            </a:r>
            <a:r>
              <a:rPr lang="en-US" sz="3600" b="1" dirty="0">
                <a:solidFill>
                  <a:schemeClr val="bg1"/>
                </a:solidFill>
              </a:rPr>
              <a:t>JavaScript</a:t>
            </a:r>
            <a:endParaRPr lang="bg-BG" sz="3600" b="1" dirty="0">
              <a:solidFill>
                <a:schemeClr val="bg1"/>
              </a:solidFill>
            </a:endParaRPr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bg-BG" sz="3800" b="1" dirty="0"/>
              <a:t>Организация</a:t>
            </a:r>
            <a:r>
              <a:rPr lang="bg-BG" sz="3800" dirty="0"/>
              <a:t> и </a:t>
            </a:r>
            <a:r>
              <a:rPr lang="bg-BG" sz="3800" b="1" dirty="0"/>
              <a:t>достъп</a:t>
            </a:r>
            <a:r>
              <a:rPr lang="bg-BG" sz="3800" dirty="0"/>
              <a:t> до </a:t>
            </a:r>
            <a:r>
              <a:rPr lang="bg-BG" sz="3800" b="1" dirty="0"/>
              <a:t>уеб съдържание</a:t>
            </a:r>
          </a:p>
          <a:p>
            <a:pPr lvl="1">
              <a:buClr>
                <a:schemeClr val="tx1"/>
              </a:buClr>
            </a:pPr>
            <a:r>
              <a:rPr lang="bg-BG" sz="3600" dirty="0"/>
              <a:t>Основни </a:t>
            </a:r>
            <a:r>
              <a:rPr lang="bg-BG" sz="3600" b="1" dirty="0">
                <a:solidFill>
                  <a:schemeClr val="bg1"/>
                </a:solidFill>
              </a:rPr>
              <a:t>елементи</a:t>
            </a:r>
          </a:p>
          <a:p>
            <a:pPr>
              <a:buClr>
                <a:schemeClr val="tx1"/>
              </a:buClr>
            </a:pPr>
            <a:r>
              <a:rPr lang="bg-BG" sz="3800" dirty="0"/>
              <a:t>​​</a:t>
            </a:r>
            <a:r>
              <a:rPr lang="bg-BG" sz="3800" b="1" dirty="0">
                <a:solidFill>
                  <a:schemeClr val="bg1"/>
                </a:solidFill>
              </a:rPr>
              <a:t>Уеб стандарти</a:t>
            </a:r>
            <a:endParaRPr lang="en-US" sz="3800" b="1" dirty="0">
              <a:solidFill>
                <a:schemeClr val="bg1"/>
              </a:solidFill>
            </a:endParaRPr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bg-BG" sz="3800" b="1" dirty="0"/>
              <a:t>Софтуери</a:t>
            </a:r>
            <a:r>
              <a:rPr lang="bg-BG" sz="3800" dirty="0"/>
              <a:t> за </a:t>
            </a:r>
            <a:r>
              <a:rPr lang="bg-BG" sz="3800" b="1" dirty="0"/>
              <a:t>създаване</a:t>
            </a:r>
            <a:r>
              <a:rPr lang="bg-BG" sz="3800" dirty="0"/>
              <a:t> на </a:t>
            </a:r>
            <a:r>
              <a:rPr lang="bg-BG" sz="3800" b="1" dirty="0"/>
              <a:t>уеб сайтове</a:t>
            </a:r>
          </a:p>
          <a:p>
            <a:pPr lvl="1">
              <a:buClr>
                <a:schemeClr val="tx1"/>
              </a:buClr>
            </a:pPr>
            <a:r>
              <a:rPr lang="bg-BG" sz="3600" b="1" dirty="0">
                <a:solidFill>
                  <a:schemeClr val="bg1"/>
                </a:solidFill>
              </a:rPr>
              <a:t>Текстови</a:t>
            </a:r>
            <a:r>
              <a:rPr lang="bg-BG" sz="3600" dirty="0"/>
              <a:t> и </a:t>
            </a:r>
            <a:r>
              <a:rPr lang="bg-BG" sz="3600" b="1" dirty="0">
                <a:solidFill>
                  <a:schemeClr val="bg1"/>
                </a:solidFill>
              </a:rPr>
              <a:t>визуални редактори</a:t>
            </a:r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en-US" sz="3800" dirty="0"/>
              <a:t>​</a:t>
            </a:r>
            <a:r>
              <a:rPr lang="bg-BG" sz="3800" b="1" dirty="0">
                <a:solidFill>
                  <a:schemeClr val="bg1"/>
                </a:solidFill>
              </a:rPr>
              <a:t>Авторски права </a:t>
            </a:r>
            <a:r>
              <a:rPr lang="bg-BG" sz="3800" dirty="0"/>
              <a:t>и </a:t>
            </a:r>
            <a:r>
              <a:rPr lang="bg-BG" sz="3800" b="1" dirty="0">
                <a:solidFill>
                  <a:schemeClr val="bg1"/>
                </a:solidFill>
              </a:rPr>
              <a:t>лицензи</a:t>
            </a:r>
          </a:p>
          <a:p>
            <a:pPr>
              <a:buClr>
                <a:schemeClr val="tx1"/>
              </a:buClr>
            </a:pPr>
            <a:r>
              <a:rPr lang="en-US" sz="3800" dirty="0">
                <a:solidFill>
                  <a:schemeClr val="bg1"/>
                </a:solidFill>
              </a:rPr>
              <a:t>​</a:t>
            </a:r>
            <a:r>
              <a:rPr lang="bg-BG" sz="3800" dirty="0">
                <a:highlight>
                  <a:srgbClr val="FFFF00"/>
                </a:highlight>
              </a:rPr>
              <a:t>​​​</a:t>
            </a:r>
            <a:r>
              <a:rPr lang="bg-BG" sz="3800" b="1" dirty="0"/>
              <a:t>Пример: </a:t>
            </a:r>
            <a:r>
              <a:rPr lang="bg-BG" sz="3800" dirty="0"/>
              <a:t>Анализ на уеб страница с </a:t>
            </a:r>
            <a:r>
              <a:rPr lang="en-GB" sz="3800" dirty="0"/>
              <a:t>Developer Tools</a:t>
            </a:r>
            <a:endParaRPr lang="bg-BG" sz="3800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05"/>
    </mc:Choice>
    <mc:Fallback xmlns="">
      <p:transition spd="slow" advClick="0" advTm="6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600" b="1" dirty="0"/>
              <a:t>Програми</a:t>
            </a:r>
            <a:r>
              <a:rPr lang="bg-BG" sz="3600" dirty="0"/>
              <a:t> за </a:t>
            </a:r>
            <a:r>
              <a:rPr lang="bg-BG" sz="3600" b="1" dirty="0">
                <a:solidFill>
                  <a:schemeClr val="bg1"/>
                </a:solidFill>
              </a:rPr>
              <a:t>разработка</a:t>
            </a:r>
            <a:r>
              <a:rPr lang="bg-BG" sz="3600" dirty="0"/>
              <a:t> и </a:t>
            </a:r>
            <a:r>
              <a:rPr lang="bg-BG" sz="3600" b="1" dirty="0">
                <a:solidFill>
                  <a:schemeClr val="bg1"/>
                </a:solidFill>
              </a:rPr>
              <a:t>дизайн</a:t>
            </a:r>
            <a:r>
              <a:rPr lang="bg-BG" sz="3600" dirty="0"/>
              <a:t> на </a:t>
            </a:r>
            <a:r>
              <a:rPr lang="bg-BG" sz="3600" b="1" dirty="0"/>
              <a:t>уеб сайтове</a:t>
            </a:r>
          </a:p>
          <a:p>
            <a:pPr>
              <a:buClr>
                <a:schemeClr val="tx2"/>
              </a:buClr>
            </a:pPr>
            <a:r>
              <a:rPr lang="bg-BG" sz="3600" dirty="0"/>
              <a:t>Позволяват </a:t>
            </a:r>
            <a:r>
              <a:rPr lang="bg-BG" sz="3600" b="1" dirty="0"/>
              <a:t>работа</a:t>
            </a:r>
            <a:r>
              <a:rPr lang="bg-BG" sz="3600" dirty="0"/>
              <a:t> с </a:t>
            </a:r>
            <a:r>
              <a:rPr lang="bg-BG" sz="3600" b="1" dirty="0">
                <a:solidFill>
                  <a:schemeClr val="bg1"/>
                </a:solidFill>
              </a:rPr>
              <a:t>уеб технологии</a:t>
            </a:r>
          </a:p>
          <a:p>
            <a:pPr>
              <a:buClr>
                <a:schemeClr val="tx2"/>
              </a:buClr>
            </a:pPr>
            <a:r>
              <a:rPr lang="bg-BG" sz="3600" dirty="0"/>
              <a:t>Улесняват </a:t>
            </a:r>
            <a:r>
              <a:rPr lang="bg-BG" sz="3600" b="1" dirty="0">
                <a:solidFill>
                  <a:schemeClr val="bg1"/>
                </a:solidFill>
              </a:rPr>
              <a:t>процеса</a:t>
            </a:r>
            <a:r>
              <a:rPr lang="bg-BG" sz="3600" dirty="0"/>
              <a:t> на </a:t>
            </a:r>
            <a:r>
              <a:rPr lang="bg-BG" sz="3600" b="1" dirty="0"/>
              <a:t>разработка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sz="4000" dirty="0"/>
              <a:t>Софтуери за създаване на уеб сайтове</a:t>
            </a:r>
            <a:endParaRPr lang="en-US" sz="3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D4101F-C8AB-E8AC-4104-BF05B3D911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684" t="6467" r="9680" b="4950"/>
          <a:stretch/>
        </p:blipFill>
        <p:spPr>
          <a:xfrm>
            <a:off x="3576000" y="3212043"/>
            <a:ext cx="5040000" cy="364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21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600" dirty="0"/>
              <a:t>Позволяват </a:t>
            </a:r>
            <a:r>
              <a:rPr lang="bg-BG" sz="3600" b="1" dirty="0">
                <a:solidFill>
                  <a:schemeClr val="bg1"/>
                </a:solidFill>
              </a:rPr>
              <a:t>писане на код</a:t>
            </a:r>
          </a:p>
          <a:p>
            <a:pPr>
              <a:buClr>
                <a:schemeClr val="tx2"/>
              </a:buClr>
            </a:pPr>
            <a:r>
              <a:rPr lang="bg-BG" sz="3600" dirty="0"/>
              <a:t>Използват се основно от </a:t>
            </a:r>
            <a:r>
              <a:rPr lang="bg-BG" sz="3600" b="1" dirty="0"/>
              <a:t>уеб разработчици</a:t>
            </a:r>
          </a:p>
          <a:p>
            <a:pPr>
              <a:buClr>
                <a:schemeClr val="tx2"/>
              </a:buClr>
            </a:pPr>
            <a:r>
              <a:rPr lang="bg-BG" sz="3600" b="1" dirty="0"/>
              <a:t>Примери</a:t>
            </a:r>
            <a:r>
              <a:rPr lang="bg-BG" sz="3600" dirty="0"/>
              <a:t>: </a:t>
            </a:r>
          </a:p>
          <a:p>
            <a:pPr lvl="1">
              <a:buClr>
                <a:schemeClr val="tx2"/>
              </a:buClr>
            </a:pPr>
            <a:r>
              <a:rPr lang="en-US" sz="3400" b="1" dirty="0">
                <a:solidFill>
                  <a:schemeClr val="bg1"/>
                </a:solidFill>
              </a:rPr>
              <a:t>Visual Studio Code</a:t>
            </a:r>
            <a:endParaRPr lang="bg-BG" sz="3400" b="1" dirty="0">
              <a:solidFill>
                <a:schemeClr val="bg1"/>
              </a:solidFill>
            </a:endParaRPr>
          </a:p>
          <a:p>
            <a:pPr lvl="1">
              <a:buClr>
                <a:schemeClr val="tx2"/>
              </a:buClr>
            </a:pPr>
            <a:r>
              <a:rPr lang="en-US" sz="3400" b="1" dirty="0">
                <a:solidFill>
                  <a:schemeClr val="bg1"/>
                </a:solidFill>
              </a:rPr>
              <a:t>Notepad++</a:t>
            </a:r>
            <a:endParaRPr lang="bg-BG" sz="34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sz="4000" dirty="0"/>
              <a:t>Текстови редактори</a:t>
            </a:r>
            <a:endParaRPr lang="en-US" sz="3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665960-1AB3-139C-0467-E7771FA5A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7900" y="3115575"/>
            <a:ext cx="2556200" cy="2556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CC9783-4401-CDD6-829C-16C3AAA686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000" y="3196775"/>
            <a:ext cx="2862651" cy="24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57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660598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400" dirty="0"/>
              <a:t>Позволяват </a:t>
            </a:r>
            <a:r>
              <a:rPr lang="bg-BG" sz="3400" b="1" dirty="0"/>
              <a:t>създаване</a:t>
            </a:r>
            <a:r>
              <a:rPr lang="bg-BG" sz="3400" dirty="0"/>
              <a:t> на </a:t>
            </a:r>
            <a:r>
              <a:rPr lang="bg-BG" sz="3400" b="1" dirty="0"/>
              <a:t>уеб сайтове </a:t>
            </a:r>
            <a:r>
              <a:rPr lang="bg-BG" sz="3400" b="1" dirty="0">
                <a:solidFill>
                  <a:schemeClr val="bg1"/>
                </a:solidFill>
              </a:rPr>
              <a:t>без писане на код</a:t>
            </a:r>
          </a:p>
          <a:p>
            <a:pPr>
              <a:buClr>
                <a:schemeClr val="tx2"/>
              </a:buClr>
            </a:pPr>
            <a:r>
              <a:rPr lang="bg-BG" sz="3400" dirty="0"/>
              <a:t>Работи се чрез </a:t>
            </a:r>
            <a:r>
              <a:rPr lang="bg-BG" sz="3400" b="1" dirty="0"/>
              <a:t>графичен интерфейс</a:t>
            </a:r>
          </a:p>
          <a:p>
            <a:pPr>
              <a:buClr>
                <a:schemeClr val="tx2"/>
              </a:buClr>
            </a:pPr>
            <a:r>
              <a:rPr lang="bg-BG" sz="3400" b="1" dirty="0"/>
              <a:t>Примери</a:t>
            </a:r>
            <a:r>
              <a:rPr lang="en-US" sz="3400" dirty="0"/>
              <a:t>:</a:t>
            </a:r>
            <a:endParaRPr lang="bg-BG" sz="3400" dirty="0"/>
          </a:p>
          <a:p>
            <a:pPr lvl="1">
              <a:buClr>
                <a:schemeClr val="tx2"/>
              </a:buClr>
            </a:pPr>
            <a:r>
              <a:rPr lang="en-US" sz="3200" b="1" dirty="0">
                <a:solidFill>
                  <a:schemeClr val="bg1"/>
                </a:solidFill>
              </a:rPr>
              <a:t>WordPress </a:t>
            </a:r>
            <a:r>
              <a:rPr lang="bg-BG" dirty="0"/>
              <a:t>–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wordpress.com</a:t>
            </a:r>
            <a:endParaRPr lang="bg-BG" sz="3200" dirty="0">
              <a:solidFill>
                <a:schemeClr val="bg1"/>
              </a:solidFill>
            </a:endParaRPr>
          </a:p>
          <a:p>
            <a:pPr lvl="1">
              <a:buClr>
                <a:schemeClr val="tx2"/>
              </a:buClr>
            </a:pPr>
            <a:r>
              <a:rPr lang="en-US" sz="3200" b="1" dirty="0">
                <a:solidFill>
                  <a:schemeClr val="bg1"/>
                </a:solidFill>
              </a:rPr>
              <a:t>Wix </a:t>
            </a:r>
            <a:r>
              <a:rPr lang="bg-BG" dirty="0"/>
              <a:t>–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wix.com</a:t>
            </a:r>
            <a:endParaRPr lang="bg-BG" sz="3200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sz="4000" dirty="0"/>
              <a:t>Визуални редактори</a:t>
            </a:r>
            <a:endParaRPr lang="en-US" sz="3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6EE5FB-CFEE-8EC5-B307-776AC55F2F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1000" y="1494000"/>
            <a:ext cx="2153538" cy="2153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8274E0-1643-22EB-7D78-33C32E5B2D3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7769" y="4374000"/>
            <a:ext cx="3600000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94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400" dirty="0"/>
              <a:t>Закон за авторското право и видове лицензи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sz="6000" dirty="0"/>
              <a:t>Авторски права и лицензи</a:t>
            </a:r>
            <a:endParaRPr lang="en-US" sz="6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A8E71B-D5AE-8CF0-2436-D43FECD7E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500" y="1224000"/>
            <a:ext cx="2799000" cy="27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44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Публичната информация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dirty="0"/>
              <a:t>в </a:t>
            </a:r>
            <a:r>
              <a:rPr lang="bg-BG" b="1" dirty="0"/>
              <a:t>интернет</a:t>
            </a:r>
            <a:r>
              <a:rPr lang="bg-BG" dirty="0"/>
              <a:t> може да бъде използвана за </a:t>
            </a:r>
            <a:r>
              <a:rPr lang="bg-BG" b="1" dirty="0"/>
              <a:t>различни цели</a:t>
            </a:r>
          </a:p>
          <a:p>
            <a:r>
              <a:rPr lang="bg-BG" dirty="0"/>
              <a:t>За </a:t>
            </a:r>
            <a:r>
              <a:rPr lang="bg-BG" b="1" dirty="0"/>
              <a:t>използването ѝ </a:t>
            </a:r>
            <a:r>
              <a:rPr lang="bg-BG" dirty="0"/>
              <a:t>трябва да спазваме </a:t>
            </a:r>
            <a:r>
              <a:rPr lang="bg-BG" b="1" dirty="0">
                <a:solidFill>
                  <a:schemeClr val="bg1"/>
                </a:solidFill>
              </a:rPr>
              <a:t>определени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правила</a:t>
            </a:r>
          </a:p>
          <a:p>
            <a:r>
              <a:rPr lang="bg-BG" b="1" dirty="0"/>
              <a:t>Правилата</a:t>
            </a:r>
            <a:r>
              <a:rPr lang="bg-BG" dirty="0"/>
              <a:t> са посочени в </a:t>
            </a:r>
            <a:r>
              <a:rPr lang="bg-BG" b="1" dirty="0">
                <a:solidFill>
                  <a:schemeClr val="bg1"/>
                </a:solidFill>
              </a:rPr>
              <a:t>Закона за авторско право</a:t>
            </a:r>
          </a:p>
          <a:p>
            <a:pPr lvl="1"/>
            <a:r>
              <a:rPr lang="bg-BG" dirty="0"/>
              <a:t>Определят се от </a:t>
            </a:r>
            <a:r>
              <a:rPr lang="bg-BG" b="1" dirty="0"/>
              <a:t>всяка държава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Закон за авторското право</a:t>
            </a:r>
            <a:endParaRPr lang="en-US" dirty="0"/>
          </a:p>
        </p:txBody>
      </p:sp>
      <p:pic>
        <p:nvPicPr>
          <p:cNvPr id="2052" name="Picture 4" descr="What Is The Purpose of Copyright Law | Copyright Alli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96000" y="4734000"/>
            <a:ext cx="5400000" cy="1636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B5EA08-BAAA-2C29-FD7D-93803F3060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370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Обекти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авторското право </a:t>
            </a:r>
            <a:r>
              <a:rPr lang="bg-BG" dirty="0"/>
              <a:t>са:</a:t>
            </a:r>
          </a:p>
          <a:p>
            <a:pPr lvl="1"/>
            <a:r>
              <a:rPr lang="bg-BG" dirty="0"/>
              <a:t>Литературни произведения</a:t>
            </a:r>
          </a:p>
          <a:p>
            <a:pPr lvl="1"/>
            <a:r>
              <a:rPr lang="bg-BG" dirty="0"/>
              <a:t>Публицистични статии</a:t>
            </a:r>
          </a:p>
          <a:p>
            <a:pPr lvl="1"/>
            <a:r>
              <a:rPr lang="bg-BG" dirty="0"/>
              <a:t>Компютърни програми</a:t>
            </a:r>
          </a:p>
          <a:p>
            <a:pPr lvl="1"/>
            <a:r>
              <a:rPr lang="bg-BG" dirty="0"/>
              <a:t>Музикални произведения</a:t>
            </a:r>
          </a:p>
          <a:p>
            <a:pPr lvl="1"/>
            <a:r>
              <a:rPr lang="bg-BG" dirty="0"/>
              <a:t>Графични изображения</a:t>
            </a:r>
          </a:p>
          <a:p>
            <a:pPr lvl="1"/>
            <a:r>
              <a:rPr lang="bg-BG" dirty="0"/>
              <a:t>Проекти</a:t>
            </a:r>
          </a:p>
          <a:p>
            <a:pPr lvl="1"/>
            <a:r>
              <a:rPr lang="bg-BG" dirty="0"/>
              <a:t>И др.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Обекти на авторско право</a:t>
            </a:r>
            <a:endParaRPr lang="en-US" dirty="0"/>
          </a:p>
        </p:txBody>
      </p:sp>
      <p:pic>
        <p:nvPicPr>
          <p:cNvPr id="3074" name="Picture 2" descr="Literature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62720" y="1099951"/>
            <a:ext cx="2852936" cy="1572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ews - Wikipedi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664694" y="1515703"/>
            <a:ext cx="1985922" cy="2648519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Portal:Computer programming - Wikipedi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96950" y="2787537"/>
            <a:ext cx="2979050" cy="1670266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Sheet music - Wikipedi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18928" y="5143417"/>
            <a:ext cx="2422796" cy="161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Category:Graphic design - Wikimedia Commons"/>
          <p:cNvPicPr>
            <a:picLocks noChangeAspect="1" noChangeArrowheads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71527" y="4606463"/>
            <a:ext cx="2035321" cy="2055573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62280" y="4483800"/>
            <a:ext cx="219075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72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Изключения</a:t>
            </a:r>
            <a:r>
              <a:rPr lang="bg-BG" dirty="0"/>
              <a:t> от </a:t>
            </a:r>
            <a:r>
              <a:rPr lang="bg-BG" b="1" dirty="0">
                <a:solidFill>
                  <a:schemeClr val="bg1"/>
                </a:solidFill>
              </a:rPr>
              <a:t>Закона за авторското право </a:t>
            </a:r>
            <a:r>
              <a:rPr lang="bg-BG" dirty="0"/>
              <a:t>са:</a:t>
            </a:r>
          </a:p>
          <a:p>
            <a:pPr lvl="1"/>
            <a:r>
              <a:rPr lang="bg-BG" dirty="0"/>
              <a:t>Законите и другите административни актове</a:t>
            </a:r>
          </a:p>
          <a:p>
            <a:pPr lvl="1"/>
            <a:r>
              <a:rPr lang="bg-BG" dirty="0"/>
              <a:t>Актуалните новини</a:t>
            </a:r>
          </a:p>
          <a:p>
            <a:pPr lvl="1"/>
            <a:r>
              <a:rPr lang="bg-BG" dirty="0"/>
              <a:t>Фактите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Изключения от Закона за авторското право</a:t>
            </a:r>
          </a:p>
        </p:txBody>
      </p:sp>
      <p:pic>
        <p:nvPicPr>
          <p:cNvPr id="4100" name="Picture 4" descr="What Is Administrative Law? Definition and Examples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1000" y="4255894"/>
            <a:ext cx="3375000" cy="2250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Latest News Isolated Icon Megaphone Or Bullhorn Breaking Report Vector Info  Announcement And Tv Or Radio Broadcast Stock Illustration - Download Image  Now - iSto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6659" y="4314282"/>
            <a:ext cx="3199836" cy="2133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Migraine: Facts, Fiction, and Frequently Asked Questions - Migraine Canada™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37154" y="4254789"/>
            <a:ext cx="4003930" cy="225221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589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Обектите</a:t>
            </a:r>
            <a:r>
              <a:rPr lang="bg-BG" dirty="0"/>
              <a:t> на </a:t>
            </a:r>
            <a:r>
              <a:rPr lang="bg-BG" b="1" dirty="0"/>
              <a:t>авторско право </a:t>
            </a:r>
            <a:r>
              <a:rPr lang="bg-BG" dirty="0"/>
              <a:t>се разпознават по </a:t>
            </a:r>
            <a:r>
              <a:rPr lang="bg-BG" b="1" dirty="0">
                <a:solidFill>
                  <a:schemeClr val="bg1"/>
                </a:solidFill>
              </a:rPr>
              <a:t>идентификационния символ</a:t>
            </a:r>
          </a:p>
          <a:p>
            <a:pPr lvl="1"/>
            <a:r>
              <a:rPr lang="bg-BG" dirty="0"/>
              <a:t>Този символ най-често се поставя в </a:t>
            </a:r>
            <a:r>
              <a:rPr lang="bg-BG" b="1" dirty="0">
                <a:solidFill>
                  <a:schemeClr val="bg1"/>
                </a:solidFill>
              </a:rPr>
              <a:t>долния край </a:t>
            </a:r>
            <a:r>
              <a:rPr lang="bg-BG" dirty="0"/>
              <a:t>на </a:t>
            </a:r>
            <a:r>
              <a:rPr lang="bg-BG" b="1" dirty="0"/>
              <a:t>произведението</a:t>
            </a:r>
          </a:p>
          <a:p>
            <a:pPr lvl="1"/>
            <a:r>
              <a:rPr lang="bg-BG" dirty="0"/>
              <a:t>Символът произлиза от "</a:t>
            </a:r>
            <a:r>
              <a:rPr lang="en-US" b="1" dirty="0">
                <a:solidFill>
                  <a:schemeClr val="bg1"/>
                </a:solidFill>
              </a:rPr>
              <a:t>copyright</a:t>
            </a:r>
            <a:r>
              <a:rPr lang="bg-BG" dirty="0"/>
              <a:t>", което в превод означава "</a:t>
            </a:r>
            <a:r>
              <a:rPr lang="bg-BG" b="1" dirty="0"/>
              <a:t>авторско право</a:t>
            </a:r>
            <a:r>
              <a:rPr lang="bg-BG" dirty="0"/>
              <a:t>"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Идентифициране на обекти на авторско право</a:t>
            </a:r>
            <a:endParaRPr lang="en-US" dirty="0"/>
          </a:p>
        </p:txBody>
      </p:sp>
      <p:pic>
        <p:nvPicPr>
          <p:cNvPr id="5124" name="Picture 4" descr="Copyright Logo Desig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99450" y="4394800"/>
            <a:ext cx="3600000" cy="22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13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Creative Commons </a:t>
            </a:r>
            <a:r>
              <a:rPr lang="bg-BG" dirty="0"/>
              <a:t>– </a:t>
            </a:r>
            <a:r>
              <a:rPr lang="bg-BG" b="1" dirty="0"/>
              <a:t>нетърговска организация</a:t>
            </a:r>
            <a:r>
              <a:rPr lang="bg-BG" dirty="0"/>
              <a:t>, предлагаща </a:t>
            </a:r>
            <a:r>
              <a:rPr lang="bg-BG" b="1" dirty="0">
                <a:solidFill>
                  <a:schemeClr val="bg1"/>
                </a:solidFill>
              </a:rPr>
              <a:t>безплатни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b="1" dirty="0">
                <a:solidFill>
                  <a:schemeClr val="bg1"/>
                </a:solidFill>
              </a:rPr>
              <a:t>типове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b="1" dirty="0">
                <a:solidFill>
                  <a:schemeClr val="bg1"/>
                </a:solidFill>
              </a:rPr>
              <a:t>договори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dirty="0"/>
              <a:t>(</a:t>
            </a:r>
            <a:r>
              <a:rPr lang="bg-BG" b="1" dirty="0"/>
              <a:t>публични лицензи</a:t>
            </a:r>
            <a:r>
              <a:rPr lang="bg-BG" dirty="0"/>
              <a:t>)</a:t>
            </a:r>
          </a:p>
          <a:p>
            <a:pPr lvl="1"/>
            <a:r>
              <a:rPr lang="bg-BG" dirty="0"/>
              <a:t>Тези лицензи помагат на </a:t>
            </a:r>
            <a:r>
              <a:rPr lang="bg-BG" b="1" dirty="0"/>
              <a:t>авторите</a:t>
            </a:r>
            <a:r>
              <a:rPr lang="bg-BG" dirty="0"/>
              <a:t> да определят</a:t>
            </a:r>
            <a:r>
              <a:rPr lang="bg-BG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правата</a:t>
            </a:r>
            <a:r>
              <a:rPr lang="bg-BG" b="1" dirty="0"/>
              <a:t> </a:t>
            </a:r>
            <a:r>
              <a:rPr lang="bg-BG" dirty="0"/>
              <a:t>и </a:t>
            </a:r>
            <a:r>
              <a:rPr lang="bg-BG" b="1" dirty="0">
                <a:solidFill>
                  <a:schemeClr val="bg1"/>
                </a:solidFill>
              </a:rPr>
              <a:t>задълженията</a:t>
            </a:r>
            <a:r>
              <a:rPr lang="bg-BG" dirty="0"/>
              <a:t> на </a:t>
            </a:r>
            <a:r>
              <a:rPr lang="bg-BG" b="1" dirty="0"/>
              <a:t>потребителите</a:t>
            </a:r>
          </a:p>
          <a:p>
            <a:pPr lvl="1"/>
            <a:r>
              <a:rPr lang="bg-BG" b="1" dirty="0"/>
              <a:t>Означението</a:t>
            </a:r>
            <a:r>
              <a:rPr lang="bg-BG" dirty="0"/>
              <a:t> на </a:t>
            </a:r>
            <a:r>
              <a:rPr lang="bg-BG" b="1" dirty="0"/>
              <a:t>лиценза</a:t>
            </a:r>
            <a:r>
              <a:rPr lang="bg-BG" dirty="0"/>
              <a:t> се поставя </a:t>
            </a:r>
            <a:r>
              <a:rPr lang="bg-BG" b="1" dirty="0">
                <a:solidFill>
                  <a:schemeClr val="bg1"/>
                </a:solidFill>
              </a:rPr>
              <a:t>до обекта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dirty="0"/>
              <a:t>на </a:t>
            </a:r>
            <a:r>
              <a:rPr lang="bg-BG" b="1" dirty="0"/>
              <a:t>авторско право </a:t>
            </a:r>
            <a:r>
              <a:rPr lang="bg-BG" dirty="0"/>
              <a:t>(фотографии, анимации и т.н.)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Creative Commons </a:t>
            </a:r>
            <a:r>
              <a:rPr lang="bg-BG" dirty="0"/>
              <a:t>и публични лицензи</a:t>
            </a:r>
          </a:p>
        </p:txBody>
      </p:sp>
      <p:pic>
        <p:nvPicPr>
          <p:cNvPr id="8196" name="Picture 4" descr="Can You Revoke a Creative Commons License? - Lireo Desig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26000" y="5028413"/>
            <a:ext cx="5310000" cy="126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C76883-F206-A0FB-2AEE-0429140109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030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BY</a:t>
            </a:r>
            <a:r>
              <a:rPr lang="en-GB" dirty="0"/>
              <a:t> – </a:t>
            </a:r>
            <a:r>
              <a:rPr lang="bg-BG" b="1" dirty="0"/>
              <a:t>трябва</a:t>
            </a:r>
            <a:r>
              <a:rPr lang="bg-BG" dirty="0"/>
              <a:t> да се </a:t>
            </a:r>
            <a:r>
              <a:rPr lang="bg-BG" b="1" dirty="0"/>
              <a:t>посочи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авторът</a:t>
            </a:r>
          </a:p>
          <a:p>
            <a:r>
              <a:rPr lang="en-GB" b="1" dirty="0">
                <a:solidFill>
                  <a:schemeClr val="bg1"/>
                </a:solidFill>
              </a:rPr>
              <a:t>NC</a:t>
            </a:r>
            <a:r>
              <a:rPr lang="en-GB" dirty="0"/>
              <a:t> – </a:t>
            </a:r>
            <a:r>
              <a:rPr lang="bg-BG" b="1" dirty="0"/>
              <a:t>само</a:t>
            </a:r>
            <a:r>
              <a:rPr lang="bg-BG" dirty="0"/>
              <a:t> за </a:t>
            </a:r>
            <a:r>
              <a:rPr lang="bg-BG" b="1" dirty="0">
                <a:solidFill>
                  <a:schemeClr val="bg1"/>
                </a:solidFill>
              </a:rPr>
              <a:t>некомерсиална употреба</a:t>
            </a:r>
          </a:p>
          <a:p>
            <a:r>
              <a:rPr lang="en-GB" b="1" dirty="0">
                <a:solidFill>
                  <a:schemeClr val="bg1"/>
                </a:solidFill>
              </a:rPr>
              <a:t>ND</a:t>
            </a:r>
            <a:r>
              <a:rPr lang="en-GB" dirty="0"/>
              <a:t> – </a:t>
            </a:r>
            <a:r>
              <a:rPr lang="bg-BG" b="1" dirty="0"/>
              <a:t>без право </a:t>
            </a:r>
            <a:r>
              <a:rPr lang="bg-BG" dirty="0"/>
              <a:t>на </a:t>
            </a:r>
            <a:r>
              <a:rPr lang="bg-BG" b="1" dirty="0">
                <a:solidFill>
                  <a:schemeClr val="bg1"/>
                </a:solidFill>
              </a:rPr>
              <a:t>преработка</a:t>
            </a:r>
          </a:p>
          <a:p>
            <a:r>
              <a:rPr lang="en-GB" b="1" dirty="0">
                <a:solidFill>
                  <a:schemeClr val="bg1"/>
                </a:solidFill>
              </a:rPr>
              <a:t>SA</a:t>
            </a:r>
            <a:r>
              <a:rPr lang="en-GB" dirty="0"/>
              <a:t> – </a:t>
            </a:r>
            <a:r>
              <a:rPr lang="bg-BG" b="1" dirty="0"/>
              <a:t>споделяне</a:t>
            </a:r>
            <a:r>
              <a:rPr lang="bg-BG" dirty="0"/>
              <a:t> при </a:t>
            </a:r>
            <a:r>
              <a:rPr lang="bg-BG" b="1" dirty="0">
                <a:solidFill>
                  <a:schemeClr val="bg1"/>
                </a:solidFill>
              </a:rPr>
              <a:t>същите условия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Обозначения в </a:t>
            </a:r>
            <a:r>
              <a:rPr lang="en-US" dirty="0"/>
              <a:t>Creative Commons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C76883-F206-A0FB-2AEE-0429140109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F0DA27-CD75-455B-50F8-4CC1822DB0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735" y="4339494"/>
            <a:ext cx="1754999" cy="18473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E5212F-2677-C3DD-20D1-1C113B4EB4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18309" y="4374000"/>
            <a:ext cx="1857957" cy="18579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FECDE4-3CAF-14AE-EDE8-7575AE3189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52389" y="4404510"/>
            <a:ext cx="1750185" cy="17702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6690F1-1CA8-79DF-5DE2-E77890C3E94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86469" y="4468617"/>
            <a:ext cx="1750185" cy="175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44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sz="4800" dirty="0"/>
              <a:t>HTML, CSS, JavaScript</a:t>
            </a:r>
            <a:endParaRPr lang="bg-BG" sz="480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Основни уеб технологии</a:t>
            </a:r>
            <a:endParaRPr lang="en-US" sz="60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8BDB3E7-FDE6-85D4-A7CE-EC5234B14E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25" t="5898" r="8225" b="3391"/>
          <a:stretch/>
        </p:blipFill>
        <p:spPr>
          <a:xfrm>
            <a:off x="4611000" y="1269000"/>
            <a:ext cx="2745000" cy="298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>
          <a:xfrm>
            <a:off x="11803586" y="6552000"/>
            <a:ext cx="367414" cy="297000"/>
          </a:xfr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Договори в </a:t>
            </a:r>
            <a:r>
              <a:rPr lang="en-US" dirty="0"/>
              <a:t>Creative Commons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/>
        </p:nvGraphicFramePr>
        <p:xfrm>
          <a:off x="270182" y="1269000"/>
          <a:ext cx="11651637" cy="535087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82068">
                  <a:extLst>
                    <a:ext uri="{9D8B030D-6E8A-4147-A177-3AD203B41FA5}">
                      <a16:colId xmlns:a16="http://schemas.microsoft.com/office/drawing/2014/main" val="422122316"/>
                    </a:ext>
                  </a:extLst>
                </a:gridCol>
                <a:gridCol w="1739969">
                  <a:extLst>
                    <a:ext uri="{9D8B030D-6E8A-4147-A177-3AD203B41FA5}">
                      <a16:colId xmlns:a16="http://schemas.microsoft.com/office/drawing/2014/main" val="1461651857"/>
                    </a:ext>
                  </a:extLst>
                </a:gridCol>
                <a:gridCol w="3414600">
                  <a:extLst>
                    <a:ext uri="{9D8B030D-6E8A-4147-A177-3AD203B41FA5}">
                      <a16:colId xmlns:a16="http://schemas.microsoft.com/office/drawing/2014/main" val="859241849"/>
                    </a:ext>
                  </a:extLst>
                </a:gridCol>
                <a:gridCol w="3915000">
                  <a:extLst>
                    <a:ext uri="{9D8B030D-6E8A-4147-A177-3AD203B41FA5}">
                      <a16:colId xmlns:a16="http://schemas.microsoft.com/office/drawing/2014/main" val="1661762633"/>
                    </a:ext>
                  </a:extLst>
                </a:gridCol>
              </a:tblGrid>
              <a:tr h="598874">
                <a:tc>
                  <a:txBody>
                    <a:bodyPr/>
                    <a:lstStyle/>
                    <a:p>
                      <a:pPr algn="ctr"/>
                      <a:r>
                        <a:rPr lang="bg-BG" sz="2400" dirty="0">
                          <a:solidFill>
                            <a:schemeClr val="bg2"/>
                          </a:solidFill>
                        </a:rPr>
                        <a:t>Символ</a:t>
                      </a:r>
                      <a:endParaRPr lang="en-US" sz="2400" dirty="0">
                        <a:solidFill>
                          <a:schemeClr val="bg2"/>
                        </a:solidFill>
                      </a:endParaRP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sz="2400" dirty="0">
                          <a:solidFill>
                            <a:schemeClr val="bg2"/>
                          </a:solidFill>
                        </a:rPr>
                        <a:t>Означение</a:t>
                      </a:r>
                      <a:endParaRPr lang="en-US" sz="2400" dirty="0">
                        <a:solidFill>
                          <a:schemeClr val="bg2"/>
                        </a:solidFill>
                      </a:endParaRP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sz="2400" dirty="0">
                          <a:solidFill>
                            <a:schemeClr val="bg2"/>
                          </a:solidFill>
                        </a:rPr>
                        <a:t>Позволява да</a:t>
                      </a:r>
                      <a:endParaRPr lang="en-US" sz="2400" dirty="0">
                        <a:solidFill>
                          <a:schemeClr val="bg2"/>
                        </a:solidFill>
                      </a:endParaRP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sz="2400" dirty="0">
                          <a:solidFill>
                            <a:schemeClr val="bg2"/>
                          </a:solidFill>
                        </a:rPr>
                        <a:t>Трябва да</a:t>
                      </a:r>
                      <a:endParaRPr lang="en-US" sz="2400" dirty="0">
                        <a:solidFill>
                          <a:schemeClr val="bg2"/>
                        </a:solidFill>
                      </a:endParaRP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92744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CC BY</a:t>
                      </a: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bg-BG" sz="2000" dirty="0"/>
                        <a:t>Споделям,</a:t>
                      </a:r>
                      <a:r>
                        <a:rPr lang="bg-BG" sz="2000" baseline="0" dirty="0"/>
                        <a:t> променям, печеля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bg-BG" sz="2000" dirty="0"/>
                        <a:t>Спомена</a:t>
                      </a:r>
                      <a:r>
                        <a:rPr lang="bg-BG" sz="2000" baseline="0" dirty="0"/>
                        <a:t> автора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410207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CC BY</a:t>
                      </a:r>
                      <a:r>
                        <a:rPr lang="en-US" sz="2000" baseline="0" dirty="0"/>
                        <a:t>-SA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000" dirty="0"/>
                        <a:t>Споделям,</a:t>
                      </a:r>
                      <a:r>
                        <a:rPr lang="bg-BG" sz="2000" baseline="0" dirty="0"/>
                        <a:t> променям, печеля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000" dirty="0"/>
                        <a:t>Спомена</a:t>
                      </a:r>
                      <a:r>
                        <a:rPr lang="bg-BG" sz="2000" baseline="0" dirty="0"/>
                        <a:t> автора и запазя лиценза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66863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CC BY</a:t>
                      </a:r>
                      <a:r>
                        <a:rPr lang="en-US" sz="2000" baseline="0" dirty="0"/>
                        <a:t>-ND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000" dirty="0"/>
                        <a:t>Споделям</a:t>
                      </a:r>
                      <a:r>
                        <a:rPr lang="bg-BG" sz="2000" baseline="0" dirty="0"/>
                        <a:t>, печеля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Спомена автора и не променям</a:t>
                      </a: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9742838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CC BY-NC</a:t>
                      </a: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bg-BG" sz="2000" dirty="0"/>
                        <a:t>Споделям</a:t>
                      </a:r>
                      <a:r>
                        <a:rPr lang="bg-BG" sz="2000" baseline="0" dirty="0"/>
                        <a:t>, променям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000" dirty="0"/>
                        <a:t>Спомена</a:t>
                      </a:r>
                      <a:r>
                        <a:rPr lang="bg-BG" sz="2000" baseline="0" dirty="0"/>
                        <a:t> автора и </a:t>
                      </a:r>
                      <a:r>
                        <a:rPr lang="bg-BG" sz="2000" dirty="0"/>
                        <a:t>не</a:t>
                      </a:r>
                      <a:r>
                        <a:rPr lang="bg-BG" sz="2000" baseline="0" dirty="0"/>
                        <a:t> печеля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855199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CC BY-NC-SA</a:t>
                      </a: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bg-BG" sz="2000" dirty="0"/>
                        <a:t>Споделям</a:t>
                      </a:r>
                      <a:r>
                        <a:rPr lang="bg-BG" sz="2000" baseline="0" dirty="0"/>
                        <a:t>, променям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000" dirty="0"/>
                        <a:t>Спомена</a:t>
                      </a:r>
                      <a:r>
                        <a:rPr lang="bg-BG" sz="2000" baseline="0" dirty="0"/>
                        <a:t> автора, </a:t>
                      </a:r>
                    </a:p>
                    <a:p>
                      <a:pPr marL="0" marR="0" lvl="0" indent="0" algn="l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000" baseline="0" dirty="0"/>
                        <a:t>запазя същия лиценз, не печеля</a:t>
                      </a: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0225567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CC BY-NC-ND</a:t>
                      </a:r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bg-BG" sz="2000" dirty="0"/>
                        <a:t>Споделям</a:t>
                      </a:r>
                      <a:endParaRPr lang="en-US" sz="200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000" dirty="0"/>
                        <a:t>Спомена</a:t>
                      </a:r>
                      <a:r>
                        <a:rPr lang="bg-BG" sz="2000" baseline="0" dirty="0"/>
                        <a:t> автора, не променям,</a:t>
                      </a:r>
                    </a:p>
                    <a:p>
                      <a:pPr marL="0" marR="0" lvl="0" indent="0" algn="l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000" baseline="0" dirty="0"/>
                        <a:t>не печеля, запазя същия лиценз</a:t>
                      </a:r>
                      <a:endParaRPr lang="en-US" sz="2000" baseline="0" dirty="0"/>
                    </a:p>
                  </a:txBody>
                  <a:tcPr marR="90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5608731"/>
                  </a:ext>
                </a:extLst>
              </a:tr>
            </a:tbl>
          </a:graphicData>
        </a:graphic>
      </p:graphicFrame>
      <p:pic>
        <p:nvPicPr>
          <p:cNvPr id="9220" name="Picture 4" descr="https://mirrors.creativecommons.org/presskit/buttons/88x31/png/b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3850" y="1921860"/>
            <a:ext cx="1980000" cy="692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s://mirrors.creativecommons.org/presskit/buttons/88x31/png/by-s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3850" y="2715885"/>
            <a:ext cx="1980000" cy="687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https://mirrors.creativecommons.org/presskit/buttons/88x31/png/by-n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3851" y="3508145"/>
            <a:ext cx="1980000" cy="692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https://mirrors.creativecommons.org/presskit/buttons/88x31/png/by-nc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3850" y="4297250"/>
            <a:ext cx="1980000" cy="692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https://mirrors.creativecommons.org/presskit/buttons/88x31/png/by-nc-sa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3851" y="5089495"/>
            <a:ext cx="1980000" cy="692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0" name="Picture 14" descr="https://mirrors.creativecommons.org/presskit/buttons/88x31/png/by-nc-nd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3851" y="5878600"/>
            <a:ext cx="1980000" cy="695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9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GNU General Public License </a:t>
            </a:r>
            <a:r>
              <a:rPr lang="en-US" b="1" dirty="0"/>
              <a:t>(</a:t>
            </a:r>
            <a:r>
              <a:rPr lang="bg-BG" b="1" dirty="0"/>
              <a:t>Общ публичен лиценз</a:t>
            </a:r>
            <a:r>
              <a:rPr lang="en-US" b="1" dirty="0"/>
              <a:t>)</a:t>
            </a:r>
            <a:r>
              <a:rPr lang="bg-BG" b="1" dirty="0"/>
              <a:t> </a:t>
            </a:r>
            <a:r>
              <a:rPr lang="bg-BG" dirty="0"/>
              <a:t>– </a:t>
            </a:r>
            <a:r>
              <a:rPr lang="bg-BG" b="1" dirty="0"/>
              <a:t>документ</a:t>
            </a:r>
            <a:r>
              <a:rPr lang="bg-BG" dirty="0"/>
              <a:t>, който гарантира </a:t>
            </a:r>
            <a:r>
              <a:rPr lang="bg-BG" b="1" dirty="0"/>
              <a:t>права</a:t>
            </a:r>
            <a:r>
              <a:rPr lang="bg-BG" dirty="0"/>
              <a:t> на </a:t>
            </a:r>
            <a:r>
              <a:rPr lang="bg-BG" b="1" dirty="0"/>
              <a:t>потребителите</a:t>
            </a:r>
            <a:r>
              <a:rPr lang="bg-BG" dirty="0"/>
              <a:t> за даден </a:t>
            </a:r>
            <a:r>
              <a:rPr lang="bg-BG" b="1" dirty="0"/>
              <a:t>софтуер</a:t>
            </a:r>
            <a:endParaRPr lang="ru-RU" b="1" dirty="0"/>
          </a:p>
          <a:p>
            <a:r>
              <a:rPr lang="bg-BG" b="1" dirty="0"/>
              <a:t>Потребителите</a:t>
            </a:r>
            <a:r>
              <a:rPr lang="bg-BG" dirty="0"/>
              <a:t> могат да:</a:t>
            </a:r>
          </a:p>
          <a:p>
            <a:pPr lvl="1"/>
            <a:r>
              <a:rPr lang="bg-BG" b="1" dirty="0"/>
              <a:t>Ползват програмата </a:t>
            </a:r>
            <a:r>
              <a:rPr lang="bg-BG" dirty="0"/>
              <a:t>за каквато и да е цел</a:t>
            </a:r>
          </a:p>
          <a:p>
            <a:pPr lvl="1"/>
            <a:r>
              <a:rPr lang="bg-BG" b="1" dirty="0"/>
              <a:t>Изучават</a:t>
            </a:r>
            <a:r>
              <a:rPr lang="bg-BG" dirty="0"/>
              <a:t> как работи</a:t>
            </a:r>
          </a:p>
          <a:p>
            <a:pPr lvl="1"/>
            <a:r>
              <a:rPr lang="bg-BG" b="1" dirty="0"/>
              <a:t>Променят</a:t>
            </a:r>
            <a:r>
              <a:rPr lang="bg-BG" dirty="0"/>
              <a:t> програмата</a:t>
            </a:r>
          </a:p>
          <a:p>
            <a:pPr lvl="1"/>
            <a:r>
              <a:rPr lang="bg-BG" b="1" dirty="0"/>
              <a:t>Разпространяват</a:t>
            </a:r>
            <a:r>
              <a:rPr lang="bg-BG" dirty="0"/>
              <a:t> копия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GNU General Public License</a:t>
            </a:r>
          </a:p>
        </p:txBody>
      </p:sp>
      <p:pic>
        <p:nvPicPr>
          <p:cNvPr id="11272" name="Picture 8" descr="undefined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01000" y="4570361"/>
            <a:ext cx="3168165" cy="15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AEF359-6809-D4E5-4132-CCD91FD630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7DD36F-3A66-3B38-FC9D-BB436C9278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69165" y="2801419"/>
            <a:ext cx="2692818" cy="269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18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Най-известните </a:t>
            </a:r>
            <a:r>
              <a:rPr lang="bg-BG" b="1" dirty="0"/>
              <a:t>програми</a:t>
            </a:r>
            <a:r>
              <a:rPr lang="bg-BG" dirty="0"/>
              <a:t> с </a:t>
            </a:r>
            <a:r>
              <a:rPr lang="en-US" b="1" dirty="0">
                <a:solidFill>
                  <a:schemeClr val="bg1"/>
                </a:solidFill>
              </a:rPr>
              <a:t>GPL</a:t>
            </a:r>
            <a:r>
              <a:rPr lang="en-US" dirty="0"/>
              <a:t> </a:t>
            </a:r>
            <a:r>
              <a:rPr lang="bg-BG" dirty="0"/>
              <a:t>са:</a:t>
            </a:r>
          </a:p>
          <a:p>
            <a:pPr lvl="1"/>
            <a:r>
              <a:rPr lang="en-US" dirty="0"/>
              <a:t>Linux</a:t>
            </a:r>
          </a:p>
          <a:p>
            <a:pPr lvl="1"/>
            <a:r>
              <a:rPr lang="en-US" dirty="0"/>
              <a:t>Firefox</a:t>
            </a:r>
          </a:p>
          <a:p>
            <a:pPr lvl="1"/>
            <a:r>
              <a:rPr lang="en-US" dirty="0"/>
              <a:t>Inkscape</a:t>
            </a:r>
          </a:p>
          <a:p>
            <a:pPr lvl="1"/>
            <a:r>
              <a:rPr lang="en-US" dirty="0"/>
              <a:t>GIMP</a:t>
            </a:r>
          </a:p>
          <a:p>
            <a:pPr lvl="1"/>
            <a:r>
              <a:rPr lang="en-US" dirty="0"/>
              <a:t>Audacity</a:t>
            </a:r>
          </a:p>
          <a:p>
            <a:pPr marL="442912" lvl="1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Продукти с </a:t>
            </a:r>
            <a:r>
              <a:rPr lang="en-US" dirty="0"/>
              <a:t>GPL</a:t>
            </a:r>
          </a:p>
        </p:txBody>
      </p:sp>
      <p:pic>
        <p:nvPicPr>
          <p:cNvPr id="12290" name="Picture 2" descr="Linux - Wikipedia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82589" y="2052263"/>
            <a:ext cx="1796976" cy="2129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Firefox – Уикипедия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83105" y="2025526"/>
            <a:ext cx="2100616" cy="2182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5" name="Picture 7" descr="Inkscape – Уикипедия"/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87261" y="1908526"/>
            <a:ext cx="2416891" cy="2416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7" name="Picture 9" descr="GIMP – Уикипедия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916" b="7696"/>
          <a:stretch/>
        </p:blipFill>
        <p:spPr bwMode="auto">
          <a:xfrm>
            <a:off x="4695634" y="4547032"/>
            <a:ext cx="2856001" cy="221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9" name="Picture 11" descr="Audacity: An audio editing tool - Cyber-Seniors Inc.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31000" y="4266953"/>
            <a:ext cx="2430000" cy="243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97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516F16-CA67-6D94-E034-8AB3737692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5E27E-ECD7-A588-E955-6399E7CB06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MIT License</a:t>
            </a:r>
          </a:p>
          <a:p>
            <a:pPr lvl="1"/>
            <a:r>
              <a:rPr lang="bg-BG" b="1" dirty="0"/>
              <a:t>Максимално</a:t>
            </a:r>
            <a:r>
              <a:rPr lang="bg-BG" dirty="0"/>
              <a:t> </a:t>
            </a:r>
            <a:r>
              <a:rPr lang="bg-BG" b="1" dirty="0"/>
              <a:t>свободен</a:t>
            </a:r>
            <a:r>
              <a:rPr lang="bg-BG" dirty="0"/>
              <a:t>, позволява </a:t>
            </a:r>
            <a:r>
              <a:rPr lang="bg-BG" b="1" dirty="0"/>
              <a:t>използване</a:t>
            </a:r>
            <a:r>
              <a:rPr lang="bg-BG" dirty="0"/>
              <a:t>, </a:t>
            </a:r>
            <a:r>
              <a:rPr lang="bg-BG" b="1" dirty="0"/>
              <a:t>промяна</a:t>
            </a:r>
            <a:r>
              <a:rPr lang="bg-BG" dirty="0"/>
              <a:t> и </a:t>
            </a:r>
            <a:r>
              <a:rPr lang="bg-BG" b="1" dirty="0"/>
              <a:t>разпространение</a:t>
            </a:r>
            <a:endParaRPr lang="en-US" b="1" dirty="0"/>
          </a:p>
          <a:p>
            <a:r>
              <a:rPr lang="en-US" b="1" dirty="0">
                <a:solidFill>
                  <a:schemeClr val="bg1"/>
                </a:solidFill>
              </a:rPr>
              <a:t>Apache License 2.0</a:t>
            </a:r>
          </a:p>
          <a:p>
            <a:pPr lvl="1"/>
            <a:r>
              <a:rPr lang="bg-BG" dirty="0"/>
              <a:t>Позволява </a:t>
            </a:r>
            <a:r>
              <a:rPr lang="bg-BG" b="1" dirty="0"/>
              <a:t>комерсиално</a:t>
            </a:r>
            <a:r>
              <a:rPr lang="bg-BG" dirty="0"/>
              <a:t> </a:t>
            </a:r>
            <a:r>
              <a:rPr lang="bg-BG" b="1" dirty="0"/>
              <a:t>използване</a:t>
            </a:r>
            <a:r>
              <a:rPr lang="bg-BG" dirty="0"/>
              <a:t> с </a:t>
            </a:r>
            <a:r>
              <a:rPr lang="bg-BG" b="1" dirty="0"/>
              <a:t>упоменаване</a:t>
            </a:r>
            <a:r>
              <a:rPr lang="bg-BG" dirty="0"/>
              <a:t> на </a:t>
            </a:r>
            <a:r>
              <a:rPr lang="bg-BG" b="1" dirty="0"/>
              <a:t>автор</a:t>
            </a:r>
            <a:r>
              <a:rPr lang="bg-BG" dirty="0"/>
              <a:t> и </a:t>
            </a:r>
            <a:r>
              <a:rPr lang="bg-BG" b="1" dirty="0"/>
              <a:t>лиценз</a:t>
            </a:r>
          </a:p>
          <a:p>
            <a:r>
              <a:rPr lang="en-GB" b="1" dirty="0">
                <a:solidFill>
                  <a:schemeClr val="bg1"/>
                </a:solidFill>
              </a:rPr>
              <a:t>Mozilla Public License 2.0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b="1" dirty="0"/>
              <a:t>Промените</a:t>
            </a:r>
            <a:r>
              <a:rPr lang="bg-BG" dirty="0"/>
              <a:t> по </a:t>
            </a:r>
            <a:r>
              <a:rPr lang="bg-BG" b="1" dirty="0"/>
              <a:t>файловете</a:t>
            </a:r>
            <a:r>
              <a:rPr lang="bg-BG" dirty="0"/>
              <a:t> остават </a:t>
            </a:r>
            <a:r>
              <a:rPr lang="bg-BG" b="1" dirty="0"/>
              <a:t>публични</a:t>
            </a:r>
            <a:r>
              <a:rPr lang="bg-BG" dirty="0"/>
              <a:t>, но може да се </a:t>
            </a:r>
            <a:r>
              <a:rPr lang="bg-BG" b="1" dirty="0"/>
              <a:t>комбинира</a:t>
            </a:r>
            <a:r>
              <a:rPr lang="bg-BG" dirty="0"/>
              <a:t> със </a:t>
            </a:r>
            <a:r>
              <a:rPr lang="bg-BG" b="1" dirty="0"/>
              <a:t>затворен код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3DCF26-FB75-676E-799A-201E897F4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Други масово използвани лицензи</a:t>
            </a:r>
          </a:p>
        </p:txBody>
      </p:sp>
    </p:spTree>
    <p:extLst>
      <p:ext uri="{BB962C8B-B14F-4D97-AF65-F5344CB8AC3E}">
        <p14:creationId xmlns:p14="http://schemas.microsoft.com/office/powerpoint/2010/main" val="341409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Анализ на уеб страница с </a:t>
            </a:r>
            <a:r>
              <a:rPr lang="en-GB" dirty="0"/>
              <a:t>Developer Tools</a:t>
            </a:r>
            <a:endParaRPr lang="bg-BG" sz="400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Пример</a:t>
            </a:r>
            <a:endParaRPr lang="en-US" sz="5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406932-A276-368D-ECDF-1485B16116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422" t="4474" r="17207" b="13809"/>
          <a:stretch/>
        </p:blipFill>
        <p:spPr>
          <a:xfrm>
            <a:off x="4431000" y="1380991"/>
            <a:ext cx="3136847" cy="23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516F16-CA67-6D94-E034-8AB3737692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5E27E-ECD7-A588-E955-6399E7CB06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sz="3200" dirty="0"/>
              <a:t>Нека да </a:t>
            </a:r>
            <a:r>
              <a:rPr lang="bg-BG" sz="3200" b="1" dirty="0"/>
              <a:t>разгледаме</a:t>
            </a:r>
            <a:r>
              <a:rPr lang="bg-BG" sz="3200" dirty="0"/>
              <a:t> </a:t>
            </a:r>
            <a:r>
              <a:rPr lang="bg-BG" sz="3200" b="1" dirty="0"/>
              <a:t>уеб страница </a:t>
            </a:r>
            <a:r>
              <a:rPr lang="bg-BG" sz="3200" dirty="0"/>
              <a:t>от </a:t>
            </a:r>
            <a:r>
              <a:rPr lang="bg-BG" sz="3200" b="1" dirty="0"/>
              <a:t>сайт по избор</a:t>
            </a:r>
          </a:p>
          <a:p>
            <a:r>
              <a:rPr lang="bg-BG" sz="3200" dirty="0"/>
              <a:t>За примера ще използваме </a:t>
            </a:r>
            <a:r>
              <a:rPr lang="bg-BG" sz="3200" b="1" dirty="0"/>
              <a:t>сайта</a:t>
            </a:r>
            <a:r>
              <a:rPr lang="bg-BG" sz="3200" dirty="0"/>
              <a:t> на </a:t>
            </a:r>
            <a:r>
              <a:rPr lang="en-US" sz="3200" b="1" dirty="0">
                <a:solidFill>
                  <a:schemeClr val="bg1"/>
                </a:solidFill>
              </a:rPr>
              <a:t>Wikipedia</a:t>
            </a:r>
            <a:r>
              <a:rPr lang="bg-BG" sz="3200" dirty="0"/>
              <a:t> –</a:t>
            </a:r>
            <a:r>
              <a:rPr lang="en-US" sz="3200" dirty="0"/>
              <a:t> </a:t>
            </a:r>
            <a:r>
              <a:rPr lang="en-US" sz="3200" dirty="0">
                <a:hlinkClick r:id="rId2"/>
              </a:rPr>
              <a:t>bg.wikipedia.org</a:t>
            </a:r>
            <a:endParaRPr lang="en-US" sz="32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3DCF26-FB75-676E-799A-201E897F4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Анализ на уеб страница с </a:t>
            </a:r>
            <a:r>
              <a:rPr lang="en-GB" dirty="0"/>
              <a:t>Developer Tools</a:t>
            </a:r>
            <a:endParaRPr lang="bg-BG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D7A9D4-2EA4-926D-5AE4-8C0856015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6000" y="2697348"/>
            <a:ext cx="9900000" cy="38096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8059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516F16-CA67-6D94-E034-8AB3737692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5E27E-ECD7-A588-E955-6399E7CB06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Кликаме с </a:t>
            </a:r>
            <a:r>
              <a:rPr lang="bg-BG" sz="3200" b="1" dirty="0"/>
              <a:t>десен бутон</a:t>
            </a:r>
            <a:r>
              <a:rPr lang="bg-BG" sz="3200" dirty="0"/>
              <a:t> върху </a:t>
            </a:r>
            <a:r>
              <a:rPr lang="bg-BG" sz="3200" b="1" dirty="0"/>
              <a:t>страницата</a:t>
            </a:r>
            <a:r>
              <a:rPr lang="bg-BG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Inspect</a:t>
            </a:r>
            <a:r>
              <a:rPr lang="bg-BG" sz="3200" dirty="0"/>
              <a:t> или натискаме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F12</a:t>
            </a:r>
            <a:endParaRPr lang="bg-BG" sz="32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3200" dirty="0">
                <a:latin typeface="Calibri" panose="020F0502020204030204" pitchFamily="34" charset="0"/>
                <a:cs typeface="Calibri" panose="020F0502020204030204" pitchFamily="34" charset="0"/>
              </a:rPr>
              <a:t>Отваря се </a:t>
            </a:r>
            <a:r>
              <a:rPr lang="bg-BG" sz="3200" b="1" dirty="0">
                <a:latin typeface="Calibri" panose="020F0502020204030204" pitchFamily="34" charset="0"/>
                <a:cs typeface="Calibri" panose="020F0502020204030204" pitchFamily="34" charset="0"/>
              </a:rPr>
              <a:t>панелът</a:t>
            </a:r>
            <a:r>
              <a:rPr lang="bg-BG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Developer Tools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3DCF26-FB75-676E-799A-201E897F4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</a:t>
            </a:r>
            <a:r>
              <a:rPr lang="en-US" dirty="0"/>
              <a:t>Developer Tools</a:t>
            </a:r>
            <a:endParaRPr lang="bg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9D0951-BC11-E992-5A7C-E15AF435C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5542" y="3001962"/>
            <a:ext cx="3956219" cy="37229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0E2FD5-76A6-5B84-DE05-7B9D4733D9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70239" y="2996554"/>
            <a:ext cx="3755651" cy="372833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10">
            <a:extLst>
              <a:ext uri="{FF2B5EF4-FFF2-40B4-BE49-F238E27FC236}">
                <a16:creationId xmlns:a16="http://schemas.microsoft.com/office/drawing/2014/main" id="{BA1E3EAF-66CC-739C-CE69-696BD1895D84}"/>
              </a:ext>
            </a:extLst>
          </p:cNvPr>
          <p:cNvSpPr/>
          <p:nvPr/>
        </p:nvSpPr>
        <p:spPr>
          <a:xfrm>
            <a:off x="5263558" y="4284000"/>
            <a:ext cx="1664884" cy="118148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176658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516F16-CA67-6D94-E034-8AB3737692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5E27E-ECD7-A588-E955-6399E7CB06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000" dirty="0"/>
              <a:t>В </a:t>
            </a:r>
            <a:r>
              <a:rPr lang="bg-BG" sz="3000" b="1" dirty="0"/>
              <a:t>таба</a:t>
            </a:r>
            <a:r>
              <a:rPr lang="bg-BG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Elements</a:t>
            </a:r>
            <a:r>
              <a:rPr lang="bg-BG" sz="3000" dirty="0"/>
              <a:t> се вижда </a:t>
            </a:r>
            <a:r>
              <a:rPr lang="en-US" sz="3000" b="1" dirty="0">
                <a:solidFill>
                  <a:schemeClr val="bg1"/>
                </a:solidFill>
              </a:rPr>
              <a:t>HTML </a:t>
            </a:r>
            <a:r>
              <a:rPr lang="bg-BG" sz="3000" b="1" dirty="0">
                <a:solidFill>
                  <a:schemeClr val="bg1"/>
                </a:solidFill>
              </a:rPr>
              <a:t>структурата </a:t>
            </a:r>
            <a:r>
              <a:rPr lang="bg-BG" sz="3000" dirty="0"/>
              <a:t>на </a:t>
            </a:r>
            <a:r>
              <a:rPr lang="bg-BG" sz="3000" b="1" dirty="0"/>
              <a:t>страницата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3DCF26-FB75-676E-799A-201E897F4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Разглеждане на </a:t>
            </a:r>
            <a:r>
              <a:rPr lang="en-US" dirty="0"/>
              <a:t>HTML</a:t>
            </a:r>
            <a:endParaRPr lang="bg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A49B7C-E190-D912-BBEB-DC5F3DAE0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8500" y="1711738"/>
            <a:ext cx="7492500" cy="509396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305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516F16-CA67-6D94-E034-8AB3737692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5E27E-ECD7-A588-E955-6399E7CB06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000" dirty="0"/>
              <a:t>В </a:t>
            </a:r>
            <a:r>
              <a:rPr lang="bg-BG" sz="3000" b="1" dirty="0"/>
              <a:t>секцията</a:t>
            </a:r>
            <a:r>
              <a:rPr lang="bg-BG" sz="3000" dirty="0"/>
              <a:t> </a:t>
            </a:r>
            <a:r>
              <a:rPr lang="en-US" sz="3000" b="1" dirty="0"/>
              <a:t>Styles</a:t>
            </a:r>
            <a:r>
              <a:rPr lang="en-US" sz="3000" dirty="0"/>
              <a:t> с</a:t>
            </a:r>
            <a:r>
              <a:rPr lang="bg-BG" sz="3000" dirty="0"/>
              <a:t>е виждат </a:t>
            </a:r>
            <a:r>
              <a:rPr lang="bg-BG" sz="3000" b="1" dirty="0">
                <a:solidFill>
                  <a:schemeClr val="bg1"/>
                </a:solidFill>
              </a:rPr>
              <a:t>C</a:t>
            </a:r>
            <a:r>
              <a:rPr lang="en-US" sz="3000" b="1" dirty="0">
                <a:solidFill>
                  <a:schemeClr val="bg1"/>
                </a:solidFill>
              </a:rPr>
              <a:t>SS </a:t>
            </a:r>
            <a:r>
              <a:rPr lang="bg-BG" sz="3000" b="1" dirty="0">
                <a:solidFill>
                  <a:schemeClr val="bg1"/>
                </a:solidFill>
              </a:rPr>
              <a:t>стиловете</a:t>
            </a:r>
            <a:endParaRPr lang="en-US" sz="30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3DCF26-FB75-676E-799A-201E897F4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Разглеждане на </a:t>
            </a:r>
            <a:r>
              <a:rPr lang="en-US" dirty="0"/>
              <a:t>CSS</a:t>
            </a:r>
            <a:endParaRPr lang="bg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037BC2-C8D6-ED09-25C6-31250EFB0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7233" y="1693378"/>
            <a:ext cx="3417533" cy="511062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3009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516F16-CA67-6D94-E034-8AB3737692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5E27E-ECD7-A588-E955-6399E7CB06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000" dirty="0"/>
              <a:t>Избираме </a:t>
            </a:r>
            <a:r>
              <a:rPr lang="bg-BG" sz="3000" b="1" dirty="0"/>
              <a:t>таба</a:t>
            </a:r>
            <a:r>
              <a:rPr lang="bg-BG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Network</a:t>
            </a:r>
            <a:r>
              <a:rPr lang="bg-BG" sz="3000" b="1" dirty="0"/>
              <a:t> </a:t>
            </a:r>
            <a:r>
              <a:rPr lang="bg-BG" sz="3000" dirty="0"/>
              <a:t>и</a:t>
            </a:r>
            <a:r>
              <a:rPr lang="bg-BG" sz="3000" b="1" dirty="0"/>
              <a:t> презареждаме страницата</a:t>
            </a:r>
          </a:p>
          <a:p>
            <a:r>
              <a:rPr lang="bg-BG" sz="3000" dirty="0"/>
              <a:t>Появяват се </a:t>
            </a:r>
            <a:r>
              <a:rPr lang="bg-BG" sz="3000" b="1" dirty="0">
                <a:solidFill>
                  <a:schemeClr val="bg1"/>
                </a:solidFill>
              </a:rPr>
              <a:t>всички</a:t>
            </a:r>
            <a:r>
              <a:rPr lang="bg-BG" sz="3000" b="1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заявки</a:t>
            </a:r>
            <a:r>
              <a:rPr lang="bg-BG" sz="3000" b="1" dirty="0"/>
              <a:t> </a:t>
            </a:r>
            <a:r>
              <a:rPr lang="bg-BG" sz="3000" dirty="0"/>
              <a:t>към </a:t>
            </a:r>
            <a:r>
              <a:rPr lang="bg-BG" sz="3000" b="1" dirty="0"/>
              <a:t>сървъра</a:t>
            </a:r>
            <a:r>
              <a:rPr lang="bg-BG" sz="3000" dirty="0"/>
              <a:t>, </a:t>
            </a:r>
            <a:r>
              <a:rPr lang="bg-BG" sz="3000" b="1" dirty="0">
                <a:solidFill>
                  <a:schemeClr val="bg1"/>
                </a:solidFill>
              </a:rPr>
              <a:t>видовете ресурси </a:t>
            </a:r>
            <a:r>
              <a:rPr lang="bg-BG" sz="3000" dirty="0"/>
              <a:t>и </a:t>
            </a:r>
            <a:r>
              <a:rPr lang="bg-BG" sz="3000" b="1" dirty="0">
                <a:solidFill>
                  <a:schemeClr val="bg1"/>
                </a:solidFill>
              </a:rPr>
              <a:t>времето за зареждане</a:t>
            </a:r>
            <a:endParaRPr lang="en-US" sz="30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3DCF26-FB75-676E-799A-201E897F4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Разглеждане на заявки към сървъра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854314-CA0E-92CD-79EE-B3881E2E8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08358" y="2861534"/>
            <a:ext cx="7975284" cy="394566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0553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562628" cy="5528766"/>
          </a:xfrm>
        </p:spPr>
        <p:txBody>
          <a:bodyPr>
            <a:normAutofit/>
          </a:bodyPr>
          <a:lstStyle/>
          <a:p>
            <a:r>
              <a:rPr lang="bg-BG" sz="3000" b="1" dirty="0"/>
              <a:t>Съвкупност</a:t>
            </a:r>
            <a:r>
              <a:rPr lang="bg-BG" sz="3000" dirty="0"/>
              <a:t> от </a:t>
            </a:r>
            <a:r>
              <a:rPr lang="bg-BG" sz="3000" b="1" dirty="0">
                <a:solidFill>
                  <a:schemeClr val="bg1"/>
                </a:solidFill>
              </a:rPr>
              <a:t>езици</a:t>
            </a:r>
            <a:r>
              <a:rPr lang="bg-BG" sz="3000" dirty="0"/>
              <a:t> и </a:t>
            </a:r>
            <a:r>
              <a:rPr lang="bg-BG" sz="3000" b="1" dirty="0">
                <a:solidFill>
                  <a:schemeClr val="bg1"/>
                </a:solidFill>
              </a:rPr>
              <a:t>инструменти</a:t>
            </a:r>
            <a:r>
              <a:rPr lang="en-US" sz="3000" dirty="0"/>
              <a:t> </a:t>
            </a:r>
            <a:r>
              <a:rPr lang="bg-BG" sz="3000" dirty="0"/>
              <a:t>за </a:t>
            </a:r>
            <a:r>
              <a:rPr lang="bg-BG" sz="3000" b="1" dirty="0"/>
              <a:t>създаване</a:t>
            </a:r>
            <a:r>
              <a:rPr lang="bg-BG" sz="3000" dirty="0"/>
              <a:t> и </a:t>
            </a:r>
            <a:r>
              <a:rPr lang="bg-BG" sz="3000" b="1" dirty="0"/>
              <a:t>работа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уеб сайтове</a:t>
            </a:r>
          </a:p>
          <a:p>
            <a:r>
              <a:rPr lang="bg-BG" sz="3000" dirty="0"/>
              <a:t>Позволяват </a:t>
            </a:r>
            <a:r>
              <a:rPr lang="bg-BG" sz="3000" b="1" dirty="0"/>
              <a:t>информацията</a:t>
            </a:r>
            <a:r>
              <a:rPr lang="bg-BG" sz="3000" dirty="0"/>
              <a:t> в </a:t>
            </a:r>
            <a:r>
              <a:rPr lang="bg-BG" sz="3000" b="1" dirty="0"/>
              <a:t>интернет</a:t>
            </a:r>
            <a:r>
              <a:rPr lang="bg-BG" sz="3000" dirty="0"/>
              <a:t> да бъде </a:t>
            </a:r>
            <a:r>
              <a:rPr lang="bg-BG" sz="3000" b="1" dirty="0">
                <a:solidFill>
                  <a:schemeClr val="bg1"/>
                </a:solidFill>
              </a:rPr>
              <a:t>структурирана</a:t>
            </a:r>
            <a:r>
              <a:rPr lang="bg-BG" sz="3000" dirty="0"/>
              <a:t> и </a:t>
            </a:r>
            <a:r>
              <a:rPr lang="bg-BG" sz="3000" b="1" dirty="0">
                <a:solidFill>
                  <a:schemeClr val="bg1"/>
                </a:solidFill>
              </a:rPr>
              <a:t>визуално оформена</a:t>
            </a:r>
          </a:p>
          <a:p>
            <a:r>
              <a:rPr lang="bg-BG" sz="3000" b="1" dirty="0"/>
              <a:t>Основните уеб технологии</a:t>
            </a:r>
            <a:r>
              <a:rPr lang="bg-BG" sz="3000" dirty="0"/>
              <a:t> са </a:t>
            </a:r>
            <a:r>
              <a:rPr lang="en-US" sz="3000" b="1" dirty="0">
                <a:solidFill>
                  <a:schemeClr val="bg1"/>
                </a:solidFill>
              </a:rPr>
              <a:t>HTML</a:t>
            </a:r>
            <a:r>
              <a:rPr lang="bg-BG" sz="3000" dirty="0"/>
              <a:t>,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en-US" sz="3000" b="1" dirty="0">
                <a:solidFill>
                  <a:schemeClr val="bg1"/>
                </a:solidFill>
              </a:rPr>
              <a:t>CSS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bg-BG" sz="3000" dirty="0"/>
              <a:t>и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en-US" sz="3000" b="1" dirty="0">
                <a:solidFill>
                  <a:schemeClr val="bg1"/>
                </a:solidFill>
              </a:rPr>
              <a:t>JavaScript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Уеб технологии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5AB404-FBE6-F8CC-4B80-4597195A2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43816" y="4051100"/>
            <a:ext cx="5304368" cy="27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6" y="1360993"/>
            <a:ext cx="11562624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676785"/>
            <a:ext cx="10826625" cy="4977574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Уеб технологии </a:t>
            </a:r>
            <a:r>
              <a:rPr lang="bg-BG" sz="2400" dirty="0"/>
              <a:t>=</a:t>
            </a:r>
            <a:r>
              <a:rPr lang="en-US" sz="2400" dirty="0"/>
              <a:t>= </a:t>
            </a:r>
            <a:r>
              <a:rPr lang="bg-BG" sz="2400" b="1" dirty="0"/>
              <a:t>съвкупност</a:t>
            </a:r>
            <a:r>
              <a:rPr lang="bg-BG" sz="2400" dirty="0"/>
              <a:t> от </a:t>
            </a:r>
            <a:r>
              <a:rPr lang="bg-BG" sz="2400" b="1" dirty="0"/>
              <a:t>езици</a:t>
            </a:r>
            <a:r>
              <a:rPr lang="bg-BG" sz="2400" dirty="0"/>
              <a:t> и </a:t>
            </a:r>
            <a:r>
              <a:rPr lang="bg-BG" sz="2400" b="1" dirty="0"/>
              <a:t>инструменти</a:t>
            </a:r>
            <a:r>
              <a:rPr lang="bg-BG" sz="2400" dirty="0"/>
              <a:t> за </a:t>
            </a:r>
            <a:r>
              <a:rPr lang="bg-BG" sz="2400" b="1" dirty="0"/>
              <a:t>разработване</a:t>
            </a:r>
            <a:r>
              <a:rPr lang="bg-BG" sz="2400" dirty="0"/>
              <a:t> на </a:t>
            </a:r>
            <a:r>
              <a:rPr lang="bg-BG" sz="2400" b="1" dirty="0"/>
              <a:t>уеб сайтове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en-US" sz="2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HTML</a:t>
            </a:r>
            <a:r>
              <a:rPr lang="en-US" sz="2200" dirty="0">
                <a:solidFill>
                  <a:schemeClr val="bg2">
                    <a:lumMod val="95000"/>
                  </a:schemeClr>
                </a:solidFill>
              </a:rPr>
              <a:t> ==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маркиращ език 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за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описване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 на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структурата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 и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съдържанието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 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2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</a:t>
            </a:r>
            <a:r>
              <a:rPr lang="en-US" sz="2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SS </a:t>
            </a:r>
            <a:r>
              <a:rPr lang="en-US" sz="2200" dirty="0">
                <a:solidFill>
                  <a:schemeClr val="bg2">
                    <a:lumMod val="95000"/>
                  </a:schemeClr>
                </a:solidFill>
              </a:rPr>
              <a:t>==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език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 за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описване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 на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стиловете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 и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визуалното оформление 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en-US" sz="2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JavaScript</a:t>
            </a:r>
            <a:r>
              <a:rPr lang="en-US" sz="2200" dirty="0">
                <a:solidFill>
                  <a:schemeClr val="bg2">
                    <a:lumMod val="95000"/>
                  </a:schemeClr>
                </a:solidFill>
              </a:rPr>
              <a:t> ==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програмен език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, позволяващ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динамична промяна </a:t>
            </a:r>
            <a:r>
              <a:rPr lang="bg-BG" sz="2200" dirty="0">
                <a:solidFill>
                  <a:schemeClr val="bg2">
                    <a:lumMod val="95000"/>
                  </a:schemeClr>
                </a:solidFill>
              </a:rPr>
              <a:t>и </a:t>
            </a:r>
            <a:r>
              <a:rPr lang="bg-BG" sz="2200" b="1" dirty="0">
                <a:solidFill>
                  <a:schemeClr val="bg2">
                    <a:lumMod val="95000"/>
                  </a:schemeClr>
                </a:solidFill>
              </a:rPr>
              <a:t>интерактивност</a:t>
            </a:r>
            <a:endParaRPr lang="en-US" sz="2200" b="1" dirty="0">
              <a:solidFill>
                <a:schemeClr val="bg2">
                  <a:lumMod val="95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HTTP </a:t>
            </a:r>
            <a:r>
              <a:rPr lang="en-US" sz="2400" dirty="0">
                <a:solidFill>
                  <a:schemeClr val="bg2">
                    <a:lumMod val="95000"/>
                  </a:schemeClr>
                </a:solidFill>
              </a:rPr>
              <a:t>== </a:t>
            </a:r>
            <a:r>
              <a:rPr lang="bg-BG" sz="2400" b="1" dirty="0">
                <a:solidFill>
                  <a:schemeClr val="bg2">
                    <a:lumMod val="95000"/>
                  </a:schemeClr>
                </a:solidFill>
              </a:rPr>
              <a:t>протокол</a:t>
            </a:r>
            <a:r>
              <a:rPr lang="bg-BG" sz="2400" dirty="0">
                <a:solidFill>
                  <a:schemeClr val="bg2">
                    <a:lumMod val="95000"/>
                  </a:schemeClr>
                </a:solidFill>
              </a:rPr>
              <a:t> за </a:t>
            </a:r>
            <a:r>
              <a:rPr lang="bg-BG" sz="2400" b="1" dirty="0">
                <a:solidFill>
                  <a:schemeClr val="bg2">
                    <a:lumMod val="95000"/>
                  </a:schemeClr>
                </a:solidFill>
              </a:rPr>
              <a:t>обмен</a:t>
            </a:r>
            <a:r>
              <a:rPr lang="bg-BG" sz="2400" dirty="0">
                <a:solidFill>
                  <a:schemeClr val="bg2">
                    <a:lumMod val="95000"/>
                  </a:schemeClr>
                </a:solidFill>
              </a:rPr>
              <a:t> на </a:t>
            </a:r>
            <a:r>
              <a:rPr lang="bg-BG" sz="2400" b="1" dirty="0">
                <a:solidFill>
                  <a:schemeClr val="bg2">
                    <a:lumMod val="95000"/>
                  </a:schemeClr>
                </a:solidFill>
              </a:rPr>
              <a:t>данни</a:t>
            </a:r>
            <a:r>
              <a:rPr lang="bg-BG" sz="2400" dirty="0">
                <a:solidFill>
                  <a:schemeClr val="bg2">
                    <a:lumMod val="95000"/>
                  </a:schemeClr>
                </a:solidFill>
              </a:rPr>
              <a:t> между </a:t>
            </a:r>
            <a:r>
              <a:rPr lang="bg-BG" sz="2400" b="1" dirty="0">
                <a:solidFill>
                  <a:schemeClr val="bg2">
                    <a:lumMod val="95000"/>
                  </a:schemeClr>
                </a:solidFill>
              </a:rPr>
              <a:t>клиент</a:t>
            </a:r>
            <a:r>
              <a:rPr lang="bg-BG" sz="2400" dirty="0">
                <a:solidFill>
                  <a:schemeClr val="bg2">
                    <a:lumMod val="9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2">
                    <a:lumMod val="95000"/>
                  </a:schemeClr>
                </a:solidFill>
              </a:rPr>
              <a:t>(</a:t>
            </a:r>
            <a:r>
              <a:rPr lang="bg-BG" sz="2400" b="1" dirty="0">
                <a:solidFill>
                  <a:schemeClr val="bg2">
                    <a:lumMod val="95000"/>
                  </a:schemeClr>
                </a:solidFill>
              </a:rPr>
              <a:t>браузър</a:t>
            </a:r>
            <a:r>
              <a:rPr lang="en-US" sz="2400" dirty="0">
                <a:solidFill>
                  <a:schemeClr val="bg2">
                    <a:lumMod val="95000"/>
                  </a:schemeClr>
                </a:solidFill>
              </a:rPr>
              <a:t>)</a:t>
            </a:r>
            <a:r>
              <a:rPr lang="bg-BG" sz="2400" dirty="0">
                <a:solidFill>
                  <a:schemeClr val="bg2">
                    <a:lumMod val="95000"/>
                  </a:schemeClr>
                </a:solidFill>
              </a:rPr>
              <a:t> и </a:t>
            </a:r>
            <a:r>
              <a:rPr lang="bg-BG" sz="2400" b="1" dirty="0">
                <a:solidFill>
                  <a:schemeClr val="bg2">
                    <a:lumMod val="95000"/>
                  </a:schemeClr>
                </a:solidFill>
              </a:rPr>
              <a:t>сървър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Уеб стандарти </a:t>
            </a:r>
            <a:r>
              <a:rPr lang="en-US" sz="2400" dirty="0">
                <a:solidFill>
                  <a:schemeClr val="bg2"/>
                </a:solidFill>
              </a:rPr>
              <a:t>== </a:t>
            </a:r>
            <a:r>
              <a:rPr lang="bg-BG" sz="2400" b="1" dirty="0">
                <a:solidFill>
                  <a:schemeClr val="bg2"/>
                </a:solidFill>
              </a:rPr>
              <a:t>набор</a:t>
            </a:r>
            <a:r>
              <a:rPr lang="bg-BG" sz="2400" dirty="0">
                <a:solidFill>
                  <a:schemeClr val="bg2"/>
                </a:solidFill>
              </a:rPr>
              <a:t> от </a:t>
            </a:r>
            <a:r>
              <a:rPr lang="bg-BG" sz="2400" b="1" dirty="0">
                <a:solidFill>
                  <a:schemeClr val="bg2"/>
                </a:solidFill>
              </a:rPr>
              <a:t>правила</a:t>
            </a:r>
            <a:r>
              <a:rPr lang="bg-BG" sz="2400" dirty="0">
                <a:solidFill>
                  <a:schemeClr val="bg2"/>
                </a:solidFill>
              </a:rPr>
              <a:t> и </a:t>
            </a:r>
            <a:r>
              <a:rPr lang="bg-BG" sz="2400" b="1" dirty="0">
                <a:solidFill>
                  <a:schemeClr val="bg2"/>
                </a:solidFill>
              </a:rPr>
              <a:t>препоръки</a:t>
            </a:r>
            <a:r>
              <a:rPr lang="bg-BG" sz="2400" dirty="0">
                <a:solidFill>
                  <a:schemeClr val="bg2"/>
                </a:solidFill>
              </a:rPr>
              <a:t> за </a:t>
            </a:r>
            <a:r>
              <a:rPr lang="bg-BG" sz="2400" b="1" dirty="0">
                <a:solidFill>
                  <a:schemeClr val="bg2"/>
                </a:solidFill>
              </a:rPr>
              <a:t>създаване</a:t>
            </a:r>
            <a:r>
              <a:rPr lang="bg-BG" sz="2400" dirty="0">
                <a:solidFill>
                  <a:schemeClr val="bg2"/>
                </a:solidFill>
              </a:rPr>
              <a:t> на </a:t>
            </a:r>
            <a:r>
              <a:rPr lang="bg-BG" sz="2400" b="1" dirty="0">
                <a:solidFill>
                  <a:schemeClr val="bg2"/>
                </a:solidFill>
              </a:rPr>
              <a:t>уеб сайтове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Софтуери за създаване на уеб сайтове </a:t>
            </a:r>
            <a:r>
              <a:rPr lang="bg-BG" sz="2400" dirty="0"/>
              <a:t>=</a:t>
            </a:r>
            <a:r>
              <a:rPr lang="en-US" sz="2400" dirty="0"/>
              <a:t>= </a:t>
            </a:r>
            <a:r>
              <a:rPr lang="bg-BG" sz="2400" b="1" dirty="0"/>
              <a:t>програми</a:t>
            </a:r>
            <a:r>
              <a:rPr lang="bg-BG" sz="2400" dirty="0"/>
              <a:t> за </a:t>
            </a:r>
            <a:r>
              <a:rPr lang="bg-BG" sz="2400" b="1" dirty="0"/>
              <a:t>разработка</a:t>
            </a:r>
            <a:r>
              <a:rPr lang="bg-BG" sz="2400" dirty="0"/>
              <a:t> и </a:t>
            </a:r>
            <a:r>
              <a:rPr lang="bg-BG" sz="2400" b="1" dirty="0"/>
              <a:t>дизайн</a:t>
            </a:r>
            <a:endParaRPr lang="bg-BG" sz="24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Авторски права </a:t>
            </a:r>
            <a:r>
              <a:rPr lang="en-US" sz="2400" dirty="0"/>
              <a:t>== </a:t>
            </a:r>
            <a:r>
              <a:rPr lang="bg-BG" sz="2400" dirty="0"/>
              <a:t>спазване на </a:t>
            </a:r>
            <a:r>
              <a:rPr lang="bg-BG" sz="2400" b="1" dirty="0"/>
              <a:t>Закона за авторското право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6EE42-462D-ADF1-958D-891D8265DC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174F8-CC61-813B-0FF9-075C4B18E8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b="1" dirty="0">
                <a:solidFill>
                  <a:schemeClr val="bg1"/>
                </a:solidFill>
              </a:rPr>
              <a:t>Маркиращ език </a:t>
            </a:r>
            <a:r>
              <a:rPr lang="bg-BG" sz="3200" dirty="0"/>
              <a:t>за </a:t>
            </a:r>
            <a:r>
              <a:rPr lang="bg-BG" sz="3200" b="1" dirty="0"/>
              <a:t>описване</a:t>
            </a:r>
            <a:r>
              <a:rPr lang="bg-BG" sz="3200" dirty="0"/>
              <a:t> на </a:t>
            </a:r>
            <a:r>
              <a:rPr lang="bg-BG" sz="3200" b="1" dirty="0"/>
              <a:t>структурата</a:t>
            </a:r>
            <a:r>
              <a:rPr lang="bg-BG" sz="3200" dirty="0"/>
              <a:t> на </a:t>
            </a:r>
            <a:r>
              <a:rPr lang="bg-BG" sz="3200" b="1" dirty="0"/>
              <a:t>уеб страницата</a:t>
            </a:r>
          </a:p>
          <a:p>
            <a:r>
              <a:rPr lang="bg-BG" sz="3200" dirty="0"/>
              <a:t>Указва </a:t>
            </a:r>
            <a:r>
              <a:rPr lang="bg-BG" sz="3200" b="1" dirty="0">
                <a:solidFill>
                  <a:schemeClr val="bg1"/>
                </a:solidFill>
              </a:rPr>
              <a:t>какво съдържание </a:t>
            </a:r>
            <a:r>
              <a:rPr lang="bg-BG" sz="3200" dirty="0"/>
              <a:t>ще присъства на </a:t>
            </a:r>
            <a:r>
              <a:rPr lang="bg-BG" sz="3200" b="1" dirty="0"/>
              <a:t>уеб страницата</a:t>
            </a:r>
          </a:p>
          <a:p>
            <a:r>
              <a:rPr lang="bg-BG" sz="3200" dirty="0"/>
              <a:t>Описва </a:t>
            </a:r>
            <a:r>
              <a:rPr lang="bg-BG" sz="3200" b="1" dirty="0"/>
              <a:t>съдържанието</a:t>
            </a:r>
            <a:r>
              <a:rPr lang="bg-BG" sz="3200" dirty="0"/>
              <a:t> чрез </a:t>
            </a:r>
            <a:r>
              <a:rPr lang="en-US" sz="3200" b="1" dirty="0">
                <a:solidFill>
                  <a:schemeClr val="bg1"/>
                </a:solidFill>
              </a:rPr>
              <a:t>HTML </a:t>
            </a:r>
            <a:r>
              <a:rPr lang="bg-BG" sz="3200" b="1" dirty="0">
                <a:solidFill>
                  <a:schemeClr val="bg1"/>
                </a:solidFill>
              </a:rPr>
              <a:t>елементи</a:t>
            </a:r>
            <a:endParaRPr lang="en-US" sz="3200" b="1" dirty="0">
              <a:solidFill>
                <a:schemeClr val="bg1"/>
              </a:solidFill>
            </a:endParaRPr>
          </a:p>
          <a:p>
            <a:r>
              <a:rPr lang="bg-BG" sz="3200" b="1" i="1" dirty="0">
                <a:solidFill>
                  <a:schemeClr val="accent1">
                    <a:lumMod val="75000"/>
                  </a:schemeClr>
                </a:solidFill>
              </a:rPr>
              <a:t>Не е програмен език!</a:t>
            </a:r>
            <a:endParaRPr lang="en-US" sz="3200" b="1" i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bg-BG" sz="3200" b="1" dirty="0"/>
              <a:t>Пример: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5D416C-6BD1-A021-F0C6-501578411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  <a:r>
              <a:rPr lang="bg-BG" dirty="0"/>
              <a:t> </a:t>
            </a:r>
            <a:r>
              <a:rPr lang="en-GB" dirty="0"/>
              <a:t>(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H</a:t>
            </a:r>
            <a:r>
              <a:rPr lang="en-GB" dirty="0"/>
              <a:t>yper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</a:t>
            </a:r>
            <a:r>
              <a:rPr lang="en-GB" dirty="0"/>
              <a:t>ext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</a:t>
            </a:r>
            <a:r>
              <a:rPr lang="en-GB" dirty="0"/>
              <a:t>arkup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</a:t>
            </a:r>
            <a:r>
              <a:rPr lang="en-GB" dirty="0"/>
              <a:t>anguage)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F849D-FC22-D81D-4CC5-88CEBE55710C}"/>
              </a:ext>
            </a:extLst>
          </p:cNvPr>
          <p:cNvSpPr txBox="1">
            <a:spLocks/>
          </p:cNvSpPr>
          <p:nvPr/>
        </p:nvSpPr>
        <p:spPr>
          <a:xfrm>
            <a:off x="4791000" y="4419000"/>
            <a:ext cx="504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&lt;h1&gt;</a:t>
            </a:r>
            <a:r>
              <a:rPr lang="bg-BG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Добре</a:t>
            </a:r>
            <a:r>
              <a:rPr lang="bg-BG" sz="2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дошли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  <a:r>
              <a:rPr lang="bg-BG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h1&gt;</a:t>
            </a:r>
            <a:endParaRPr lang="en-US" sz="24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77836633-2A99-A74E-9294-F482E1898BB6}"/>
              </a:ext>
            </a:extLst>
          </p:cNvPr>
          <p:cNvSpPr/>
          <p:nvPr/>
        </p:nvSpPr>
        <p:spPr bwMode="auto">
          <a:xfrm>
            <a:off x="1627455" y="5373527"/>
            <a:ext cx="3610845" cy="867279"/>
          </a:xfrm>
          <a:prstGeom prst="wedgeRoundRectCallout">
            <a:avLst>
              <a:gd name="adj1" fmla="val 51799"/>
              <a:gd name="adj2" fmla="val -1176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Указва на браузъра, че текстът е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заглавие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533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6EE42-462D-ADF1-958D-891D8265DC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174F8-CC61-813B-0FF9-075C4B18E8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Използва се за </a:t>
            </a:r>
            <a:r>
              <a:rPr lang="bg-BG" b="1" dirty="0">
                <a:solidFill>
                  <a:schemeClr val="bg1"/>
                </a:solidFill>
              </a:rPr>
              <a:t>визуалното оформление </a:t>
            </a:r>
            <a:r>
              <a:rPr lang="bg-BG" dirty="0"/>
              <a:t>на </a:t>
            </a:r>
            <a:r>
              <a:rPr lang="bg-BG" b="1" dirty="0"/>
              <a:t>уеб страниците</a:t>
            </a:r>
          </a:p>
          <a:p>
            <a:r>
              <a:rPr lang="bg-BG" dirty="0"/>
              <a:t>Отделя </a:t>
            </a:r>
            <a:r>
              <a:rPr lang="bg-BG" b="1" dirty="0">
                <a:solidFill>
                  <a:schemeClr val="bg1"/>
                </a:solidFill>
              </a:rPr>
              <a:t>външния вид </a:t>
            </a:r>
            <a:r>
              <a:rPr lang="bg-BG" dirty="0"/>
              <a:t>от </a:t>
            </a:r>
            <a:r>
              <a:rPr lang="bg-BG" b="1" dirty="0"/>
              <a:t>съдържанието</a:t>
            </a:r>
          </a:p>
          <a:p>
            <a:r>
              <a:rPr lang="bg-BG" dirty="0"/>
              <a:t>Прилага </a:t>
            </a:r>
            <a:r>
              <a:rPr lang="bg-BG" b="1" dirty="0"/>
              <a:t>стилове</a:t>
            </a:r>
            <a:r>
              <a:rPr lang="bg-BG" dirty="0"/>
              <a:t> чрез </a:t>
            </a:r>
            <a:r>
              <a:rPr lang="bg-BG" b="1" dirty="0">
                <a:solidFill>
                  <a:schemeClr val="bg1"/>
                </a:solidFill>
              </a:rPr>
              <a:t>селектори</a:t>
            </a:r>
          </a:p>
          <a:p>
            <a:r>
              <a:rPr lang="bg-BG" b="1" dirty="0"/>
              <a:t>Пример: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5D416C-6BD1-A021-F0C6-501578411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</a:t>
            </a:r>
            <a:r>
              <a:rPr lang="bg-BG" dirty="0"/>
              <a:t> </a:t>
            </a:r>
            <a:r>
              <a:rPr lang="en-GB" dirty="0"/>
              <a:t>(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</a:t>
            </a:r>
            <a:r>
              <a:rPr lang="en-GB" dirty="0"/>
              <a:t>ascading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dirty="0"/>
              <a:t>tyle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dirty="0"/>
              <a:t>heets)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E4849-71E1-45AE-6681-54D185C57806}"/>
              </a:ext>
            </a:extLst>
          </p:cNvPr>
          <p:cNvSpPr txBox="1">
            <a:spLocks/>
          </p:cNvSpPr>
          <p:nvPr/>
        </p:nvSpPr>
        <p:spPr>
          <a:xfrm>
            <a:off x="3171000" y="4869000"/>
            <a:ext cx="504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h1 { </a:t>
            </a:r>
            <a:r>
              <a:rPr lang="en-GB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blue</a:t>
            </a:r>
            <a:r>
              <a:rPr lang="en-GB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; }</a:t>
            </a:r>
            <a:endParaRPr lang="en-US" sz="2400" b="1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C7ED9C67-4714-0614-F3CB-EB15F7FFCCBE}"/>
              </a:ext>
            </a:extLst>
          </p:cNvPr>
          <p:cNvSpPr/>
          <p:nvPr/>
        </p:nvSpPr>
        <p:spPr bwMode="auto">
          <a:xfrm>
            <a:off x="5439100" y="3567458"/>
            <a:ext cx="5040000" cy="612671"/>
          </a:xfrm>
          <a:prstGeom prst="wedgeRoundRectCallout">
            <a:avLst>
              <a:gd name="adj1" fmla="val -37387"/>
              <a:gd name="adj2" fmla="val 1745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Променя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цвета</a:t>
            </a:r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заглавието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2468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4B9777-BE6F-70E1-88F2-7304007C9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20521A0-FD53-22ED-74E2-1A5F174CF0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CSS</a:t>
            </a:r>
            <a:r>
              <a:rPr lang="en-US" dirty="0"/>
              <a:t> </a:t>
            </a:r>
            <a:r>
              <a:rPr lang="bg-BG" dirty="0"/>
              <a:t>показва </a:t>
            </a:r>
            <a:r>
              <a:rPr lang="bg-BG" b="1" dirty="0">
                <a:solidFill>
                  <a:schemeClr val="bg1"/>
                </a:solidFill>
              </a:rPr>
              <a:t>как изглежда </a:t>
            </a:r>
            <a:r>
              <a:rPr lang="bg-BG" b="1" dirty="0"/>
              <a:t>уеб страницата</a:t>
            </a:r>
          </a:p>
          <a:p>
            <a:r>
              <a:rPr lang="bg-BG" dirty="0"/>
              <a:t>Определя </a:t>
            </a:r>
            <a:r>
              <a:rPr lang="bg-BG" b="1" dirty="0"/>
              <a:t>визията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Цветове</a:t>
            </a:r>
          </a:p>
          <a:p>
            <a:pPr lvl="1"/>
            <a:r>
              <a:rPr lang="bg-BG" b="1" dirty="0"/>
              <a:t>Шрифтове</a:t>
            </a:r>
          </a:p>
          <a:p>
            <a:pPr lvl="1"/>
            <a:r>
              <a:rPr lang="bg-BG" b="1" dirty="0"/>
              <a:t>Подредба</a:t>
            </a:r>
          </a:p>
          <a:p>
            <a:pPr lvl="1"/>
            <a:r>
              <a:rPr lang="bg-BG" dirty="0"/>
              <a:t>И др.</a:t>
            </a:r>
          </a:p>
          <a:p>
            <a:endParaRPr lang="en-BG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193C85A-2135-9405-0F09-DD52C4E489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HTML</a:t>
            </a:r>
            <a:r>
              <a:rPr lang="en-US" dirty="0"/>
              <a:t> </a:t>
            </a:r>
            <a:r>
              <a:rPr lang="bg-BG" dirty="0"/>
              <a:t>показва </a:t>
            </a:r>
            <a:r>
              <a:rPr lang="bg-BG" b="1" dirty="0">
                <a:solidFill>
                  <a:schemeClr val="bg1"/>
                </a:solidFill>
              </a:rPr>
              <a:t>какво има </a:t>
            </a:r>
            <a:r>
              <a:rPr lang="bg-BG" dirty="0"/>
              <a:t>на </a:t>
            </a:r>
            <a:r>
              <a:rPr lang="bg-BG" b="1" dirty="0"/>
              <a:t>уеб страницата</a:t>
            </a:r>
            <a:endParaRPr lang="en-US" b="1" dirty="0"/>
          </a:p>
          <a:p>
            <a:r>
              <a:rPr lang="bg-BG" dirty="0"/>
              <a:t>Определя</a:t>
            </a:r>
            <a:r>
              <a:rPr lang="bg-BG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съдържанието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Текст</a:t>
            </a:r>
          </a:p>
          <a:p>
            <a:pPr lvl="1"/>
            <a:r>
              <a:rPr lang="bg-BG" b="1" dirty="0"/>
              <a:t>Изображения</a:t>
            </a:r>
          </a:p>
          <a:p>
            <a:pPr lvl="1"/>
            <a:r>
              <a:rPr lang="bg-BG" b="1" dirty="0"/>
              <a:t>Линкове</a:t>
            </a:r>
          </a:p>
          <a:p>
            <a:pPr lvl="1"/>
            <a:r>
              <a:rPr lang="bg-BG" dirty="0"/>
              <a:t>И др.</a:t>
            </a:r>
          </a:p>
          <a:p>
            <a:endParaRPr lang="en-BG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466ED7A-D87A-8DB2-E94B-DD414C15B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G" dirty="0"/>
              <a:t>HTML vs. CSS</a:t>
            </a:r>
          </a:p>
        </p:txBody>
      </p:sp>
    </p:spTree>
    <p:extLst>
      <p:ext uri="{BB962C8B-B14F-4D97-AF65-F5344CB8AC3E}">
        <p14:creationId xmlns:p14="http://schemas.microsoft.com/office/powerpoint/2010/main" val="414116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6EE42-462D-ADF1-958D-891D8265DC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174F8-CC61-813B-0FF9-075C4B18E8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000" b="1" dirty="0">
                <a:solidFill>
                  <a:schemeClr val="bg1"/>
                </a:solidFill>
              </a:rPr>
              <a:t>Програмен език</a:t>
            </a:r>
            <a:r>
              <a:rPr lang="bg-BG" sz="3000" dirty="0"/>
              <a:t>, който добавя </a:t>
            </a:r>
            <a:r>
              <a:rPr lang="bg-BG" sz="3000" b="1" dirty="0"/>
              <a:t>интерактивност</a:t>
            </a:r>
            <a:r>
              <a:rPr lang="bg-BG" sz="3000" dirty="0"/>
              <a:t> към </a:t>
            </a:r>
            <a:r>
              <a:rPr lang="bg-BG" sz="3000" b="1" dirty="0"/>
              <a:t>уеб страниците</a:t>
            </a:r>
          </a:p>
          <a:p>
            <a:r>
              <a:rPr lang="bg-BG" sz="3000" dirty="0"/>
              <a:t>Реагира на </a:t>
            </a:r>
            <a:r>
              <a:rPr lang="bg-BG" sz="3000" b="1" dirty="0">
                <a:solidFill>
                  <a:schemeClr val="bg1"/>
                </a:solidFill>
              </a:rPr>
              <a:t>действията</a:t>
            </a:r>
            <a:r>
              <a:rPr lang="bg-BG" sz="3000" dirty="0"/>
              <a:t> на </a:t>
            </a:r>
            <a:r>
              <a:rPr lang="bg-BG" sz="3000" b="1" dirty="0"/>
              <a:t>потребителя</a:t>
            </a:r>
            <a:r>
              <a:rPr lang="bg-BG" sz="3000" dirty="0"/>
              <a:t> (кликане, въвеждане на текст</a:t>
            </a:r>
            <a:r>
              <a:rPr lang="en-US" sz="3000" dirty="0"/>
              <a:t>)</a:t>
            </a:r>
            <a:endParaRPr lang="bg-BG" sz="3000" dirty="0"/>
          </a:p>
          <a:p>
            <a:r>
              <a:rPr lang="bg-BG" sz="3000" dirty="0"/>
              <a:t>Позволява </a:t>
            </a:r>
            <a:r>
              <a:rPr lang="bg-BG" sz="3000" b="1" dirty="0">
                <a:solidFill>
                  <a:schemeClr val="bg1"/>
                </a:solidFill>
              </a:rPr>
              <a:t>динамична промяна </a:t>
            </a:r>
            <a:r>
              <a:rPr lang="bg-BG" sz="3000" dirty="0"/>
              <a:t>на </a:t>
            </a:r>
            <a:r>
              <a:rPr lang="bg-BG" sz="3000" b="1" dirty="0"/>
              <a:t>съдържанието</a:t>
            </a:r>
            <a:endParaRPr lang="en-US" sz="3000" b="1" dirty="0"/>
          </a:p>
          <a:p>
            <a:r>
              <a:rPr lang="bg-BG" sz="3000" b="1" dirty="0"/>
              <a:t>Пример: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5D416C-6BD1-A021-F0C6-501578411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16BFBB-F2D9-5C8D-CA4E-0892AA06BC9E}"/>
              </a:ext>
            </a:extLst>
          </p:cNvPr>
          <p:cNvSpPr txBox="1">
            <a:spLocks/>
          </p:cNvSpPr>
          <p:nvPr/>
        </p:nvSpPr>
        <p:spPr>
          <a:xfrm>
            <a:off x="3486000" y="4144110"/>
            <a:ext cx="52200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button</a:t>
            </a:r>
            <a:r>
              <a:rPr lang="en-GB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onclick</a:t>
            </a:r>
            <a:r>
              <a:rPr lang="en-GB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= function() {</a:t>
            </a:r>
          </a:p>
          <a:p>
            <a:pPr>
              <a:lnSpc>
                <a:spcPct val="100000"/>
              </a:lnSpc>
            </a:pPr>
            <a:r>
              <a:rPr lang="en-GB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 console.log("</a:t>
            </a:r>
            <a:r>
              <a:rPr lang="bg-BG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Клик");</a:t>
            </a:r>
          </a:p>
          <a:p>
            <a:pPr>
              <a:lnSpc>
                <a:spcPct val="100000"/>
              </a:lnSpc>
            </a:pPr>
            <a:r>
              <a:rPr lang="bg-BG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en-US" sz="2000" b="1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051FA245-A89E-3869-ADB1-827B7861B3DE}"/>
              </a:ext>
            </a:extLst>
          </p:cNvPr>
          <p:cNvSpPr/>
          <p:nvPr/>
        </p:nvSpPr>
        <p:spPr bwMode="auto">
          <a:xfrm>
            <a:off x="3486000" y="5908143"/>
            <a:ext cx="5220000" cy="612671"/>
          </a:xfrm>
          <a:prstGeom prst="wedgeRoundRectCallout">
            <a:avLst>
              <a:gd name="adj1" fmla="val 3894"/>
              <a:gd name="adj2" fmla="val -15918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Функция при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кликане</a:t>
            </a:r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бутон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7828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CA99B0-C895-49F8-A85C-B17AAC73A1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B00B2-C05C-61E7-DAF4-09F3FA5E26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6600" dirty="0">
                <a:highlight>
                  <a:srgbClr val="FFFF00"/>
                </a:highlight>
              </a:rPr>
              <a:t>Да се добави демо с примерите от миналите слайдове</a:t>
            </a:r>
            <a:endParaRPr lang="en-GB" sz="6600" dirty="0">
              <a:highlight>
                <a:srgbClr val="FFFF00"/>
              </a:highlight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27F91E-D294-94BF-4A75-A07BB1541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63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0.4|0.3|0.5|0.3|0.3|0.4|0.4"/>
</p:tagLst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29280</TotalTime>
  <Words>1633</Words>
  <Application>Microsoft Office PowerPoint</Application>
  <PresentationFormat>Widescreen</PresentationFormat>
  <Paragraphs>294</Paragraphs>
  <Slides>42</Slides>
  <Notes>17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Consolas</vt:lpstr>
      <vt:lpstr>Wingdings</vt:lpstr>
      <vt:lpstr>SoftUni</vt:lpstr>
      <vt:lpstr>Основни уеб технологии и стандарти</vt:lpstr>
      <vt:lpstr>Съдържание</vt:lpstr>
      <vt:lpstr>Основни уеб технологии</vt:lpstr>
      <vt:lpstr>Уеб технологии</vt:lpstr>
      <vt:lpstr>HTML (HyperText Markup Language)</vt:lpstr>
      <vt:lpstr>CSS (Cascading Style Sheets)</vt:lpstr>
      <vt:lpstr>HTML vs. CSS</vt:lpstr>
      <vt:lpstr>JavaScript</vt:lpstr>
      <vt:lpstr>PowerPoint Presentation</vt:lpstr>
      <vt:lpstr>Организация и достъп до уеб съдържание</vt:lpstr>
      <vt:lpstr>Организация и достъп до уеб съдържание</vt:lpstr>
      <vt:lpstr>Хипертекст и хипервръзка</vt:lpstr>
      <vt:lpstr>Уеб сървър</vt:lpstr>
      <vt:lpstr>HTTP (HyperText Transfer Protocol)</vt:lpstr>
      <vt:lpstr>Архитектура клиент - сървър</vt:lpstr>
      <vt:lpstr>Уеб стандарти</vt:lpstr>
      <vt:lpstr>Уеб стандарти</vt:lpstr>
      <vt:lpstr>W3C (World Wide Web Consortium)</vt:lpstr>
      <vt:lpstr>Софтуери за създаване на уеб сайтове</vt:lpstr>
      <vt:lpstr>Софтуери за създаване на уеб сайтове</vt:lpstr>
      <vt:lpstr>Текстови редактори</vt:lpstr>
      <vt:lpstr>Визуални редактори</vt:lpstr>
      <vt:lpstr>Авторски права и лицензи</vt:lpstr>
      <vt:lpstr>Закон за авторското право</vt:lpstr>
      <vt:lpstr>Обекти на авторско право</vt:lpstr>
      <vt:lpstr>Изключения от Закона за авторското право</vt:lpstr>
      <vt:lpstr>Идентифициране на обекти на авторско право</vt:lpstr>
      <vt:lpstr>Creative Commons и публични лицензи</vt:lpstr>
      <vt:lpstr>Обозначения в Creative Commons</vt:lpstr>
      <vt:lpstr>Договори в Creative Commons</vt:lpstr>
      <vt:lpstr>GNU General Public License</vt:lpstr>
      <vt:lpstr>Продукти с GPL</vt:lpstr>
      <vt:lpstr>Други масово използвани лицензи</vt:lpstr>
      <vt:lpstr>Пример</vt:lpstr>
      <vt:lpstr>Анализ на уеб страница с Developer Tools</vt:lpstr>
      <vt:lpstr>Отваряне на Developer Tools</vt:lpstr>
      <vt:lpstr>Разглеждане на HTML</vt:lpstr>
      <vt:lpstr>Разглеждане на CSS</vt:lpstr>
      <vt:lpstr>Разглеждане на заявки към сървъра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Основни уеб технологии и стандарти</dc:title>
  <dc:subject>Модул 3: Информационни технологии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376</cp:revision>
  <dcterms:created xsi:type="dcterms:W3CDTF">2018-05-23T13:08:44Z</dcterms:created>
  <dcterms:modified xsi:type="dcterms:W3CDTF">2026-02-13T08:26:49Z</dcterms:modified>
  <cp:category/>
</cp:coreProperties>
</file>

<file path=docProps/thumbnail.jpeg>
</file>